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sldIdLst>
    <p:sldId id="278" r:id="rId2"/>
    <p:sldId id="279" r:id="rId3"/>
    <p:sldId id="280" r:id="rId4"/>
    <p:sldId id="282" r:id="rId5"/>
    <p:sldId id="283" r:id="rId6"/>
    <p:sldId id="284" r:id="rId7"/>
    <p:sldId id="307" r:id="rId8"/>
    <p:sldId id="309" r:id="rId9"/>
    <p:sldId id="310" r:id="rId10"/>
    <p:sldId id="343" r:id="rId11"/>
    <p:sldId id="308" r:id="rId12"/>
    <p:sldId id="339" r:id="rId13"/>
    <p:sldId id="311" r:id="rId14"/>
    <p:sldId id="312" r:id="rId15"/>
    <p:sldId id="313" r:id="rId16"/>
    <p:sldId id="341" r:id="rId17"/>
    <p:sldId id="342" r:id="rId18"/>
    <p:sldId id="314" r:id="rId19"/>
    <p:sldId id="340" r:id="rId20"/>
    <p:sldId id="315" r:id="rId21"/>
    <p:sldId id="347" r:id="rId22"/>
    <p:sldId id="348" r:id="rId23"/>
    <p:sldId id="349" r:id="rId24"/>
    <p:sldId id="350" r:id="rId25"/>
    <p:sldId id="318" r:id="rId26"/>
    <p:sldId id="319" r:id="rId27"/>
    <p:sldId id="320" r:id="rId28"/>
    <p:sldId id="322" r:id="rId29"/>
    <p:sldId id="337" r:id="rId30"/>
    <p:sldId id="344" r:id="rId31"/>
    <p:sldId id="345" r:id="rId32"/>
    <p:sldId id="346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CC3300"/>
    <a:srgbClr val="FF9966"/>
    <a:srgbClr val="3399FF"/>
    <a:srgbClr val="CC99FF"/>
    <a:srgbClr val="FFFF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54" autoAdjust="0"/>
    <p:restoredTop sz="93157" autoAdjust="0"/>
  </p:normalViewPr>
  <p:slideViewPr>
    <p:cSldViewPr>
      <p:cViewPr>
        <p:scale>
          <a:sx n="100" d="100"/>
          <a:sy n="100" d="100"/>
        </p:scale>
        <p:origin x="-960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49D6AC3-D831-4081-B5B2-232A6016E4C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8883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2B22EA-AAA0-405E-9382-B67ABE7ECA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DB77D-9F72-427F-9319-36C4E15337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5AF8C7-353F-45E5-A1A5-A27B66F82C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A5C8C-654B-401A-8E6F-4F6586D18AD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90006-9C8D-48EE-BE61-CCC3BBE679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E5CD71-F54F-4E50-91E5-785933939C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38B59-F275-4EBB-8839-58B8BDE6BD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C3C441-91F7-4722-91C9-324DA063DE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CA8B3-2375-45A1-A234-88D06BB7BD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2F274-721E-4EE4-AB65-EF2A57A3EC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193399-55CF-4215-B785-599E3D26B7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14843F6-F4D6-478D-8F55-469BACFE13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6CAADFC1-1BAE-4079-B325-2775096B186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564904"/>
            <a:ext cx="7772400" cy="1143000"/>
          </a:xfrm>
        </p:spPr>
        <p:txBody>
          <a:bodyPr/>
          <a:lstStyle/>
          <a:p>
            <a:r>
              <a:rPr lang="ru-RU" sz="4000" b="1" dirty="0">
                <a:solidFill>
                  <a:srgbClr val="CC3300"/>
                </a:solidFill>
              </a:rPr>
              <a:t>МЕТРОЛОГИЯ, СТАНДАРТИЗАЦИЯ И СЕРТИФИКАЦИЯ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803275"/>
          </a:xfrm>
        </p:spPr>
        <p:txBody>
          <a:bodyPr/>
          <a:lstStyle/>
          <a:p>
            <a:r>
              <a:rPr lang="ru-RU" sz="4000" b="1" dirty="0">
                <a:solidFill>
                  <a:srgbClr val="CC3300"/>
                </a:solidFill>
              </a:rPr>
              <a:t>Цель и задачи дисциплины:</a:t>
            </a:r>
            <a:r>
              <a:rPr lang="ru-RU" sz="4000" dirty="0"/>
              <a:t>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424862" cy="5543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>
                <a:solidFill>
                  <a:srgbClr val="000099"/>
                </a:solidFill>
              </a:rPr>
              <a:t>дать методологические основы теории измерений и метрологического обеспечения измерений, а также принципы технического регулирования при организации работ по стандартизации и сертификации на международном и национальном уровнях;</a:t>
            </a:r>
          </a:p>
          <a:p>
            <a:pPr>
              <a:lnSpc>
                <a:spcPct val="80000"/>
              </a:lnSpc>
            </a:pPr>
            <a:r>
              <a:rPr lang="ru-RU" sz="2800" b="1">
                <a:solidFill>
                  <a:srgbClr val="000099"/>
                </a:solidFill>
              </a:rPr>
              <a:t>ознакомиться с законодательной базой в области технических регламентов, метрологии, стандартизации и сертификации;</a:t>
            </a:r>
          </a:p>
          <a:p>
            <a:pPr>
              <a:lnSpc>
                <a:spcPct val="80000"/>
              </a:lnSpc>
            </a:pPr>
            <a:r>
              <a:rPr lang="ru-RU" sz="2800" b="1">
                <a:solidFill>
                  <a:srgbClr val="000099"/>
                </a:solidFill>
              </a:rPr>
              <a:t>получить практические навыки обработки численных результатов измерений;</a:t>
            </a:r>
          </a:p>
          <a:p>
            <a:pPr>
              <a:lnSpc>
                <a:spcPct val="80000"/>
              </a:lnSpc>
            </a:pPr>
            <a:r>
              <a:rPr lang="ru-RU" sz="2800" b="1">
                <a:solidFill>
                  <a:srgbClr val="000099"/>
                </a:solidFill>
              </a:rPr>
              <a:t>изучить современные концепции международной стандартизации и сертификации в области качества.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92150"/>
            <a:ext cx="7772400" cy="731838"/>
          </a:xfrm>
        </p:spPr>
        <p:txBody>
          <a:bodyPr/>
          <a:lstStyle/>
          <a:p>
            <a:r>
              <a:rPr lang="ru-RU" b="1">
                <a:solidFill>
                  <a:srgbClr val="CC3300"/>
                </a:solidFill>
              </a:rPr>
              <a:t>Разделы дисциплины:</a:t>
            </a:r>
            <a:r>
              <a:rPr lang="ru-RU" sz="4000"/>
              <a:t>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133600"/>
            <a:ext cx="7988300" cy="367188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sz="3600" b="1" dirty="0" smtClean="0">
                <a:solidFill>
                  <a:srgbClr val="000099"/>
                </a:solidFill>
              </a:rPr>
              <a:t>СТАНДАРТИЗАЦИЯ.</a:t>
            </a:r>
            <a:r>
              <a:rPr lang="ru-RU" sz="3600" dirty="0" smtClean="0">
                <a:solidFill>
                  <a:srgbClr val="000099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sz="3600" b="1" dirty="0" smtClean="0">
                <a:solidFill>
                  <a:srgbClr val="000099"/>
                </a:solidFill>
              </a:rPr>
              <a:t>МЕТРОЛОГИЯ</a:t>
            </a:r>
            <a:r>
              <a:rPr lang="ru-RU" sz="3600" b="1" dirty="0">
                <a:solidFill>
                  <a:srgbClr val="000099"/>
                </a:solidFill>
              </a:rPr>
              <a:t>.</a:t>
            </a:r>
            <a:r>
              <a:rPr lang="ru-RU" sz="3600" dirty="0">
                <a:solidFill>
                  <a:srgbClr val="000099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sz="3600" b="1" dirty="0">
                <a:solidFill>
                  <a:srgbClr val="000099"/>
                </a:solidFill>
              </a:rPr>
              <a:t>СЕРТИФИКАЦИЯ.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576262"/>
          </a:xfrm>
        </p:spPr>
        <p:txBody>
          <a:bodyPr/>
          <a:lstStyle/>
          <a:p>
            <a:r>
              <a:rPr lang="ru-RU" sz="4000" b="1">
                <a:solidFill>
                  <a:srgbClr val="CC3300"/>
                </a:solidFill>
              </a:rPr>
              <a:t>Основная литература</a:t>
            </a:r>
            <a:endParaRPr lang="ru-RU" sz="4000">
              <a:solidFill>
                <a:srgbClr val="CC3300"/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642350" cy="5111750"/>
          </a:xfrm>
        </p:spPr>
        <p:txBody>
          <a:bodyPr/>
          <a:lstStyle/>
          <a:p>
            <a:pPr marL="2074863" lvl="2" indent="-638175">
              <a:lnSpc>
                <a:spcPct val="90000"/>
              </a:lnSpc>
              <a:buFontTx/>
              <a:buNone/>
            </a:pPr>
            <a:endParaRPr lang="ru-RU" sz="1000"/>
          </a:p>
          <a:p>
            <a:pPr marL="246063" indent="-246063">
              <a:lnSpc>
                <a:spcPct val="90000"/>
              </a:lnSpc>
              <a:buFontTx/>
              <a:buAutoNum type="arabicPeriod"/>
            </a:pPr>
            <a:r>
              <a:rPr lang="ru-RU" b="1">
                <a:solidFill>
                  <a:srgbClr val="000099"/>
                </a:solidFill>
              </a:rPr>
              <a:t> Федеральный закон от 27 декабря 2002 г. №184-ФЗ «О техническом регулировании».</a:t>
            </a:r>
          </a:p>
          <a:p>
            <a:pPr marL="246063" indent="-246063">
              <a:lnSpc>
                <a:spcPct val="90000"/>
              </a:lnSpc>
              <a:buFontTx/>
              <a:buAutoNum type="arabicPeriod"/>
            </a:pPr>
            <a:r>
              <a:rPr lang="ru-RU" b="1">
                <a:solidFill>
                  <a:srgbClr val="000099"/>
                </a:solidFill>
              </a:rPr>
              <a:t> Белобрагин В.Я. Основы технического регулирования: Учебное пособие. </a:t>
            </a:r>
            <a:r>
              <a:rPr lang="ru-RU" b="1">
                <a:solidFill>
                  <a:srgbClr val="000099"/>
                </a:solidFill>
                <a:cs typeface="Times New Roman" pitchFamily="18" charset="0"/>
              </a:rPr>
              <a:t>– </a:t>
            </a:r>
            <a:r>
              <a:rPr lang="ru-RU" b="1">
                <a:solidFill>
                  <a:srgbClr val="000099"/>
                </a:solidFill>
              </a:rPr>
              <a:t>М.:  РИА «Стандарты и качество», 2005 . – 319с.</a:t>
            </a:r>
          </a:p>
          <a:p>
            <a:pPr marL="246063" indent="-246063">
              <a:lnSpc>
                <a:spcPct val="90000"/>
              </a:lnSpc>
              <a:buFontTx/>
              <a:buAutoNum type="arabicPeriod"/>
            </a:pPr>
            <a:r>
              <a:rPr lang="ru-RU" b="1">
                <a:solidFill>
                  <a:srgbClr val="000099"/>
                </a:solidFill>
              </a:rPr>
              <a:t> Парций Я.Е. Постатейный комментарий к Федеральному закону о техническом регулировании.</a:t>
            </a:r>
          </a:p>
          <a:p>
            <a:pPr marL="246063" indent="-246063">
              <a:lnSpc>
                <a:spcPct val="90000"/>
              </a:lnSpc>
              <a:buFontTx/>
              <a:buAutoNum type="arabicPeriod"/>
            </a:pPr>
            <a:r>
              <a:rPr lang="en-US" b="1">
                <a:solidFill>
                  <a:srgbClr val="000099"/>
                </a:solidFill>
              </a:rPr>
              <a:t> </a:t>
            </a:r>
            <a:r>
              <a:rPr lang="ru-RU" b="1">
                <a:solidFill>
                  <a:srgbClr val="000099"/>
                </a:solidFill>
              </a:rPr>
              <a:t>Сергеев А.Г., Латышев М.В. Сертификация. – М.: Логос, 1999. -248с.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720725"/>
          </a:xfrm>
        </p:spPr>
        <p:txBody>
          <a:bodyPr/>
          <a:lstStyle/>
          <a:p>
            <a:r>
              <a:rPr lang="ru-RU" sz="4000" b="1">
                <a:solidFill>
                  <a:srgbClr val="CC3300"/>
                </a:solidFill>
              </a:rPr>
              <a:t>Дополнительная литература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424863" cy="5040312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ru-RU" sz="2800" b="1" dirty="0" err="1">
                <a:solidFill>
                  <a:srgbClr val="000099"/>
                </a:solidFill>
              </a:rPr>
              <a:t>Лифиц</a:t>
            </a:r>
            <a:r>
              <a:rPr lang="ru-RU" sz="2800" b="1" dirty="0">
                <a:solidFill>
                  <a:srgbClr val="000099"/>
                </a:solidFill>
              </a:rPr>
              <a:t> И.М. Основы стандартизации, метрологии и сертификации. – М.: </a:t>
            </a:r>
            <a:r>
              <a:rPr lang="ru-RU" sz="2800" b="1" dirty="0" err="1">
                <a:solidFill>
                  <a:srgbClr val="000099"/>
                </a:solidFill>
              </a:rPr>
              <a:t>Юрайт</a:t>
            </a:r>
            <a:r>
              <a:rPr lang="ru-RU" sz="2800" b="1" dirty="0">
                <a:solidFill>
                  <a:srgbClr val="000099"/>
                </a:solidFill>
              </a:rPr>
              <a:t>, 2000. -285с.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ru-RU" sz="2800" b="1" dirty="0" err="1">
                <a:solidFill>
                  <a:srgbClr val="000099"/>
                </a:solidFill>
              </a:rPr>
              <a:t>Гмурман</a:t>
            </a:r>
            <a:r>
              <a:rPr lang="ru-RU" sz="2800" b="1" dirty="0">
                <a:solidFill>
                  <a:srgbClr val="000099"/>
                </a:solidFill>
              </a:rPr>
              <a:t> В.Е. Теория вероятностей и математическая статистика. – М.: Высшая школа, 1999. -479с.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ru-RU" sz="2800" b="1" dirty="0" err="1">
                <a:solidFill>
                  <a:srgbClr val="000099"/>
                </a:solidFill>
              </a:rPr>
              <a:t>Гмурман</a:t>
            </a:r>
            <a:r>
              <a:rPr lang="ru-RU" sz="2800" b="1" dirty="0">
                <a:solidFill>
                  <a:srgbClr val="000099"/>
                </a:solidFill>
              </a:rPr>
              <a:t> В.Е. Руководство к решению задач по теории вероятностей и математической статистике. – М.: Высшая школа, 1997. -400с</a:t>
            </a:r>
            <a:r>
              <a:rPr lang="ru-RU" sz="2800" b="1" dirty="0" smtClean="0">
                <a:solidFill>
                  <a:srgbClr val="000099"/>
                </a:solidFill>
              </a:rPr>
              <a:t>.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ru-RU" sz="2800" b="1" dirty="0">
                <a:solidFill>
                  <a:srgbClr val="000099"/>
                </a:solidFill>
              </a:rPr>
              <a:t>4. Ямщиков Л.Ф. Конспект лекций по курсу «Метрология, стандартизация и сертификация». – http://study.ustu.ru/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endParaRPr lang="ru-RU" sz="28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1143000"/>
          </a:xfrm>
        </p:spPr>
        <p:txBody>
          <a:bodyPr/>
          <a:lstStyle/>
          <a:p>
            <a:r>
              <a:rPr lang="ru-RU" b="1">
                <a:solidFill>
                  <a:srgbClr val="000099"/>
                </a:solidFill>
              </a:rPr>
              <a:t>Лекция 1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73238"/>
            <a:ext cx="7847012" cy="446405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sz="3400" b="1">
                <a:solidFill>
                  <a:srgbClr val="000099"/>
                </a:solidFill>
              </a:rPr>
              <a:t>1</a:t>
            </a:r>
            <a:r>
              <a:rPr lang="ru-RU" sz="3400" b="1">
                <a:solidFill>
                  <a:schemeClr val="accent2"/>
                </a:solidFill>
              </a:rPr>
              <a:t> </a:t>
            </a:r>
            <a:r>
              <a:rPr lang="ru-RU" sz="3400" b="1">
                <a:solidFill>
                  <a:srgbClr val="000066"/>
                </a:solidFill>
              </a:rPr>
              <a:t> </a:t>
            </a:r>
            <a:r>
              <a:rPr lang="ru-RU" sz="3400" b="1">
                <a:solidFill>
                  <a:srgbClr val="000099"/>
                </a:solidFill>
              </a:rPr>
              <a:t>Введение.</a:t>
            </a:r>
          </a:p>
          <a:p>
            <a:pPr marL="609600" indent="-609600">
              <a:buFontTx/>
              <a:buNone/>
            </a:pPr>
            <a:r>
              <a:rPr lang="ru-RU" sz="3400" b="1">
                <a:solidFill>
                  <a:srgbClr val="000099"/>
                </a:solidFill>
              </a:rPr>
              <a:t>2  Основные понятия, термины и определения.</a:t>
            </a:r>
          </a:p>
          <a:p>
            <a:pPr marL="609600" indent="-609600">
              <a:buFontTx/>
              <a:buNone/>
            </a:pPr>
            <a:r>
              <a:rPr lang="en-US" sz="3400" b="1">
                <a:solidFill>
                  <a:srgbClr val="000099"/>
                </a:solidFill>
              </a:rPr>
              <a:t>3  </a:t>
            </a:r>
            <a:r>
              <a:rPr lang="ru-RU" sz="3400" b="1">
                <a:solidFill>
                  <a:srgbClr val="000099"/>
                </a:solidFill>
              </a:rPr>
              <a:t>Место дисциплины среди отраслей знания.</a:t>
            </a:r>
          </a:p>
          <a:p>
            <a:pPr marL="609600" indent="-609600">
              <a:buFontTx/>
              <a:buNone/>
            </a:pPr>
            <a:r>
              <a:rPr lang="en-US" sz="3400" b="1">
                <a:solidFill>
                  <a:srgbClr val="000099"/>
                </a:solidFill>
              </a:rPr>
              <a:t>4  </a:t>
            </a:r>
            <a:r>
              <a:rPr lang="ru-RU" sz="3400" b="1">
                <a:solidFill>
                  <a:srgbClr val="000099"/>
                </a:solidFill>
              </a:rPr>
              <a:t>Технические регламенты (ТР).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Oval 4"/>
          <p:cNvSpPr>
            <a:spLocks noChangeArrowheads="1"/>
          </p:cNvSpPr>
          <p:nvPr/>
        </p:nvSpPr>
        <p:spPr bwMode="auto">
          <a:xfrm>
            <a:off x="1835150" y="1557338"/>
            <a:ext cx="3095625" cy="3095625"/>
          </a:xfrm>
          <a:prstGeom prst="ellipse">
            <a:avLst/>
          </a:prstGeom>
          <a:gradFill rotWithShape="1">
            <a:gsLst>
              <a:gs pos="0">
                <a:srgbClr val="CC99FF">
                  <a:alpha val="8000"/>
                </a:srgbClr>
              </a:gs>
              <a:gs pos="100000">
                <a:srgbClr val="CC99FF">
                  <a:gamma/>
                  <a:shade val="46275"/>
                  <a:invGamma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3189" name="Oval 5"/>
          <p:cNvSpPr>
            <a:spLocks noChangeArrowheads="1"/>
          </p:cNvSpPr>
          <p:nvPr/>
        </p:nvSpPr>
        <p:spPr bwMode="auto">
          <a:xfrm>
            <a:off x="4140200" y="1628775"/>
            <a:ext cx="3095625" cy="3095625"/>
          </a:xfrm>
          <a:prstGeom prst="ellipse">
            <a:avLst/>
          </a:prstGeom>
          <a:gradFill rotWithShape="1">
            <a:gsLst>
              <a:gs pos="0">
                <a:srgbClr val="FF9966"/>
              </a:gs>
              <a:gs pos="100000">
                <a:srgbClr val="FF9966">
                  <a:gamma/>
                  <a:shade val="46275"/>
                  <a:invGamma/>
                  <a:alpha val="14000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3190" name="Oval 6"/>
          <p:cNvSpPr>
            <a:spLocks noChangeArrowheads="1"/>
          </p:cNvSpPr>
          <p:nvPr/>
        </p:nvSpPr>
        <p:spPr bwMode="auto">
          <a:xfrm>
            <a:off x="2916238" y="2133600"/>
            <a:ext cx="3095625" cy="3200400"/>
          </a:xfrm>
          <a:prstGeom prst="ellipse">
            <a:avLst/>
          </a:prstGeom>
          <a:gradFill rotWithShape="1">
            <a:gsLst>
              <a:gs pos="0">
                <a:srgbClr val="CCCC00">
                  <a:alpha val="8000"/>
                </a:srgbClr>
              </a:gs>
              <a:gs pos="100000">
                <a:srgbClr val="CCCC00">
                  <a:gamma/>
                  <a:shade val="46275"/>
                  <a:invGamma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250825" y="1700213"/>
            <a:ext cx="3673475" cy="671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800" b="1">
                <a:solidFill>
                  <a:schemeClr val="accent2"/>
                </a:solidFill>
              </a:rPr>
              <a:t>стандартизация</a:t>
            </a:r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auto">
          <a:xfrm>
            <a:off x="5688013" y="1700213"/>
            <a:ext cx="3455987" cy="671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800" b="1">
                <a:solidFill>
                  <a:srgbClr val="CC3300"/>
                </a:solidFill>
              </a:rPr>
              <a:t>сертификация</a:t>
            </a:r>
          </a:p>
        </p:txBody>
      </p:sp>
      <p:sp>
        <p:nvSpPr>
          <p:cNvPr id="93193" name="Text Box 9"/>
          <p:cNvSpPr txBox="1">
            <a:spLocks noChangeArrowheads="1"/>
          </p:cNvSpPr>
          <p:nvPr/>
        </p:nvSpPr>
        <p:spPr bwMode="auto">
          <a:xfrm>
            <a:off x="2916238" y="5084763"/>
            <a:ext cx="3168650" cy="671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800" b="1">
                <a:solidFill>
                  <a:srgbClr val="336600"/>
                </a:solidFill>
              </a:rPr>
              <a:t>метрология</a:t>
            </a:r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4356100" y="404813"/>
            <a:ext cx="503238" cy="4232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400" b="1">
                <a:solidFill>
                  <a:srgbClr val="CC3300"/>
                </a:solidFill>
              </a:rPr>
              <a:t>качество</a:t>
            </a:r>
          </a:p>
        </p:txBody>
      </p:sp>
      <p:sp>
        <p:nvSpPr>
          <p:cNvPr id="93195" name="Text Box 11"/>
          <p:cNvSpPr txBox="1">
            <a:spLocks noChangeArrowheads="1"/>
          </p:cNvSpPr>
          <p:nvPr/>
        </p:nvSpPr>
        <p:spPr bwMode="auto">
          <a:xfrm>
            <a:off x="900113" y="5734050"/>
            <a:ext cx="7559675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CC3300"/>
                </a:solidFill>
              </a:rPr>
              <a:t>Взаимосвязь дисциплин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539750" y="692150"/>
            <a:ext cx="8135938" cy="558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Стандартизация</a:t>
            </a:r>
            <a:r>
              <a:rPr lang="ru-RU" sz="3600" b="1">
                <a:solidFill>
                  <a:schemeClr val="accent2"/>
                </a:solidFill>
              </a:rPr>
              <a:t> </a:t>
            </a:r>
            <a:r>
              <a:rPr lang="ru-RU" sz="3600" b="1">
                <a:solidFill>
                  <a:srgbClr val="000099"/>
                </a:solidFill>
              </a:rPr>
              <a:t>– деятельность по установлению правил и характеристик в целях их </a:t>
            </a:r>
            <a:r>
              <a:rPr lang="ru-RU" sz="3600" b="1" u="sng">
                <a:solidFill>
                  <a:srgbClr val="000099"/>
                </a:solidFill>
              </a:rPr>
              <a:t>добровольного многократного</a:t>
            </a:r>
            <a:r>
              <a:rPr lang="ru-RU" sz="3600" b="1">
                <a:solidFill>
                  <a:srgbClr val="000099"/>
                </a:solidFill>
              </a:rPr>
              <a:t> </a:t>
            </a:r>
            <a:r>
              <a:rPr lang="ru-RU" sz="3600" b="1" u="sng">
                <a:solidFill>
                  <a:srgbClr val="000099"/>
                </a:solidFill>
              </a:rPr>
              <a:t>использования</a:t>
            </a:r>
            <a:r>
              <a:rPr lang="ru-RU" sz="3600" b="1">
                <a:solidFill>
                  <a:srgbClr val="000099"/>
                </a:solidFill>
              </a:rPr>
              <a:t>, направленная на достижение упорядоченности в сферах производства и обращения продукции и на повышение конкурентоспособности продукции, работ или услуг.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755650" y="692150"/>
            <a:ext cx="7561263" cy="545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Сертификация</a:t>
            </a:r>
            <a:r>
              <a:rPr lang="ru-RU" b="1">
                <a:solidFill>
                  <a:schemeClr val="accent2"/>
                </a:solidFill>
              </a:rPr>
              <a:t> </a:t>
            </a:r>
            <a:r>
              <a:rPr lang="ru-RU" b="1">
                <a:solidFill>
                  <a:srgbClr val="000099"/>
                </a:solidFill>
              </a:rPr>
              <a:t>– форма подтверждения соответствия объектов требованиям технических регламентов (ТР), положениям стандартов, сводов правил или условиям договоров.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755650" y="620713"/>
            <a:ext cx="7704138" cy="5578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Форма подтверждения соответствия</a:t>
            </a:r>
            <a:r>
              <a:rPr lang="ru-RU" sz="4000" b="1">
                <a:solidFill>
                  <a:schemeClr val="accent2"/>
                </a:solidFill>
              </a:rPr>
              <a:t>  </a:t>
            </a:r>
            <a:r>
              <a:rPr lang="ru-RU" sz="4000" b="1">
                <a:solidFill>
                  <a:srgbClr val="000099"/>
                </a:solidFill>
              </a:rPr>
              <a:t>– документальное подтверждение соответствия объектов технического регулирования (в т.ч. работ и услуг) требованиям ТР, положениям стандартов, сводов правил или условиям договоров.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1187450" y="1557338"/>
            <a:ext cx="6911975" cy="3140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Метрология</a:t>
            </a:r>
            <a:r>
              <a:rPr lang="ru-RU" sz="4000" b="1">
                <a:solidFill>
                  <a:schemeClr val="accent2"/>
                </a:solidFill>
              </a:rPr>
              <a:t> </a:t>
            </a:r>
            <a:r>
              <a:rPr lang="ru-RU" sz="4000" b="1">
                <a:solidFill>
                  <a:srgbClr val="000099"/>
                </a:solidFill>
              </a:rPr>
              <a:t>– наука об измерениях, средствах обеспечения их </a:t>
            </a:r>
            <a:r>
              <a:rPr lang="ru-RU" sz="4000" b="1" u="sng">
                <a:solidFill>
                  <a:srgbClr val="000099"/>
                </a:solidFill>
              </a:rPr>
              <a:t>единства</a:t>
            </a:r>
            <a:r>
              <a:rPr lang="ru-RU" sz="4000" b="1">
                <a:solidFill>
                  <a:srgbClr val="000099"/>
                </a:solidFill>
              </a:rPr>
              <a:t> и способах достижения требуемой </a:t>
            </a:r>
            <a:r>
              <a:rPr lang="ru-RU" sz="4000" b="1" u="sng">
                <a:solidFill>
                  <a:srgbClr val="000099"/>
                </a:solidFill>
              </a:rPr>
              <a:t>точности</a:t>
            </a:r>
            <a:r>
              <a:rPr lang="ru-RU" sz="4000" b="1">
                <a:solidFill>
                  <a:srgbClr val="000099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971550" y="908050"/>
            <a:ext cx="7200900" cy="4781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Качество</a:t>
            </a:r>
            <a:r>
              <a:rPr lang="ru-RU" b="1">
                <a:solidFill>
                  <a:srgbClr val="CC3300"/>
                </a:solidFill>
              </a:rPr>
              <a:t> </a:t>
            </a:r>
            <a:r>
              <a:rPr lang="ru-RU" b="1">
                <a:solidFill>
                  <a:srgbClr val="000099"/>
                </a:solidFill>
              </a:rPr>
              <a:t>– совокупность характеристик объекта, относящихся к его способности удовлетворять установленные или предполагаемые потребности.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1258888" y="549275"/>
            <a:ext cx="6408737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CC3300"/>
                </a:solidFill>
              </a:rPr>
              <a:t>3 элемента качества</a:t>
            </a:r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250825" y="1916113"/>
            <a:ext cx="2808288" cy="4249737"/>
          </a:xfrm>
          <a:prstGeom prst="rect">
            <a:avLst/>
          </a:prstGeom>
          <a:gradFill rotWithShape="1">
            <a:gsLst>
              <a:gs pos="0">
                <a:srgbClr val="CC99FF"/>
              </a:gs>
              <a:gs pos="100000">
                <a:srgbClr val="FFFFFF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3276600" y="1916113"/>
            <a:ext cx="2808288" cy="4249737"/>
          </a:xfrm>
          <a:prstGeom prst="rect">
            <a:avLst/>
          </a:prstGeom>
          <a:gradFill rotWithShape="1">
            <a:gsLst>
              <a:gs pos="0">
                <a:srgbClr val="3399FF"/>
              </a:gs>
              <a:gs pos="100000">
                <a:srgbClr val="3399FF">
                  <a:gamma/>
                  <a:shade val="46275"/>
                  <a:invGamma/>
                  <a:alpha val="21001"/>
                </a:srgbClr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7287" name="Rectangle 7"/>
          <p:cNvSpPr>
            <a:spLocks noChangeArrowheads="1"/>
          </p:cNvSpPr>
          <p:nvPr/>
        </p:nvSpPr>
        <p:spPr bwMode="auto">
          <a:xfrm>
            <a:off x="6300788" y="1916113"/>
            <a:ext cx="2663825" cy="4249737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FF00">
                  <a:gamma/>
                  <a:shade val="46275"/>
                  <a:invGamma/>
                  <a:alpha val="41000"/>
                </a:srgbClr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7288" name="Text Box 8"/>
          <p:cNvSpPr txBox="1">
            <a:spLocks noChangeArrowheads="1"/>
          </p:cNvSpPr>
          <p:nvPr/>
        </p:nvSpPr>
        <p:spPr bwMode="auto">
          <a:xfrm>
            <a:off x="250825" y="2060575"/>
            <a:ext cx="2808288" cy="3990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u="sng">
                <a:solidFill>
                  <a:srgbClr val="000099"/>
                </a:solidFill>
              </a:rPr>
              <a:t>объект</a:t>
            </a:r>
            <a:r>
              <a:rPr lang="ru-RU" sz="3200" b="1">
                <a:solidFill>
                  <a:srgbClr val="000099"/>
                </a:solidFill>
              </a:rPr>
              <a:t> : процесс, деятельность, услуга, продукт, организация, система,  лицо</a:t>
            </a:r>
            <a:r>
              <a:rPr lang="en-US" sz="3200" b="1">
                <a:solidFill>
                  <a:srgbClr val="000099"/>
                </a:solidFill>
              </a:rPr>
              <a:t> </a:t>
            </a:r>
            <a:r>
              <a:rPr lang="ru-RU" sz="3000" b="1">
                <a:solidFill>
                  <a:srgbClr val="000099"/>
                </a:solidFill>
              </a:rPr>
              <a:t>или их </a:t>
            </a:r>
            <a:r>
              <a:rPr lang="en-US" sz="3000" b="1">
                <a:solidFill>
                  <a:srgbClr val="000099"/>
                </a:solidFill>
              </a:rPr>
              <a:t>@</a:t>
            </a:r>
            <a:endParaRPr lang="ru-RU" sz="3000" b="1">
              <a:solidFill>
                <a:srgbClr val="000099"/>
              </a:solidFill>
            </a:endParaRPr>
          </a:p>
        </p:txBody>
      </p:sp>
      <p:sp>
        <p:nvSpPr>
          <p:cNvPr id="97289" name="Text Box 9"/>
          <p:cNvSpPr txBox="1">
            <a:spLocks noChangeArrowheads="1"/>
          </p:cNvSpPr>
          <p:nvPr/>
        </p:nvSpPr>
        <p:spPr bwMode="auto">
          <a:xfrm>
            <a:off x="3276600" y="1989138"/>
            <a:ext cx="2951163" cy="4021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5250">
              <a:spcBef>
                <a:spcPct val="50000"/>
              </a:spcBef>
            </a:pPr>
            <a:r>
              <a:rPr lang="ru-RU" sz="3400" b="1" u="sng">
                <a:solidFill>
                  <a:srgbClr val="000066"/>
                </a:solidFill>
              </a:rPr>
              <a:t>потребности</a:t>
            </a:r>
            <a:r>
              <a:rPr lang="ru-RU" sz="3400" b="1">
                <a:solidFill>
                  <a:srgbClr val="000066"/>
                </a:solidFill>
              </a:rPr>
              <a:t>: </a:t>
            </a:r>
            <a:r>
              <a:rPr lang="ru-RU" sz="3200" b="1">
                <a:solidFill>
                  <a:srgbClr val="000066"/>
                </a:solidFill>
              </a:rPr>
              <a:t>духовные; амбиции; инфраструк-турные; бытовые; физиоло-гические </a:t>
            </a:r>
          </a:p>
        </p:txBody>
      </p:sp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6227763" y="1916113"/>
            <a:ext cx="2916237" cy="4302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5250">
              <a:spcBef>
                <a:spcPct val="50000"/>
              </a:spcBef>
            </a:pPr>
            <a:r>
              <a:rPr lang="ru-RU" sz="2300" b="1">
                <a:solidFill>
                  <a:srgbClr val="000099"/>
                </a:solidFill>
              </a:rPr>
              <a:t>показатель качества –</a:t>
            </a:r>
            <a:r>
              <a:rPr lang="ru-RU" sz="2300" b="1" u="sng">
                <a:solidFill>
                  <a:srgbClr val="000099"/>
                </a:solidFill>
              </a:rPr>
              <a:t> характеристика или их набор</a:t>
            </a:r>
            <a:r>
              <a:rPr lang="ru-RU" sz="2300" b="1">
                <a:solidFill>
                  <a:srgbClr val="000099"/>
                </a:solidFill>
              </a:rPr>
              <a:t>, которые </a:t>
            </a:r>
            <a:r>
              <a:rPr lang="ru-RU" sz="2300" b="1" u="sng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количественно</a:t>
            </a:r>
            <a:r>
              <a:rPr lang="ru-RU" sz="2300" b="1">
                <a:solidFill>
                  <a:srgbClr val="000099"/>
                </a:solidFill>
              </a:rPr>
              <a:t> или </a:t>
            </a:r>
            <a:r>
              <a:rPr lang="ru-RU" sz="2300" b="1" u="sng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качественно</a:t>
            </a:r>
            <a:r>
              <a:rPr lang="ru-RU" sz="2300" b="1">
                <a:solidFill>
                  <a:srgbClr val="000099"/>
                </a:solidFill>
              </a:rPr>
              <a:t> характеризуют пригодность товара удовлетворять потребности</a:t>
            </a:r>
            <a:endParaRPr lang="ru-RU" sz="2300" b="1">
              <a:solidFill>
                <a:srgbClr val="CC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611188" y="1341438"/>
            <a:ext cx="8064500" cy="4111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CC3300"/>
                </a:solidFill>
              </a:rPr>
              <a:t>Первый принцип обеспечения качества –</a:t>
            </a:r>
            <a:r>
              <a:rPr lang="ru-RU" b="1">
                <a:solidFill>
                  <a:schemeClr val="accent2"/>
                </a:solidFill>
              </a:rPr>
              <a:t> </a:t>
            </a:r>
            <a:r>
              <a:rPr lang="ru-RU" b="1">
                <a:solidFill>
                  <a:srgbClr val="000099"/>
                </a:solidFill>
              </a:rPr>
              <a:t>«… потребитель должен получить то, что он хочет, когда он этого хочет и в той форме, в какой он хочет» -</a:t>
            </a:r>
            <a:r>
              <a:rPr lang="ru-RU" b="1">
                <a:solidFill>
                  <a:schemeClr val="accent2"/>
                </a:solidFill>
              </a:rPr>
              <a:t> </a:t>
            </a:r>
            <a:r>
              <a:rPr lang="ru-RU" b="1">
                <a:solidFill>
                  <a:srgbClr val="CC3300"/>
                </a:solidFill>
              </a:rPr>
              <a:t>проф. Деминг Э.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424863" cy="719137"/>
          </a:xfrm>
        </p:spPr>
        <p:txBody>
          <a:bodyPr/>
          <a:lstStyle/>
          <a:p>
            <a:r>
              <a:rPr lang="ru-RU" sz="36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Техническое регулирование в МСС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395288" y="981075"/>
            <a:ext cx="8496300" cy="45858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600" b="1" dirty="0">
                <a:solidFill>
                  <a:srgbClr val="000099"/>
                </a:solidFill>
              </a:rPr>
              <a:t>с 01.07.2003 введен Федеральный закон от 27.12.2002 г. № 184 - ФЗ   « О техническом регулировании »</a:t>
            </a:r>
            <a:r>
              <a:rPr lang="ru-RU" sz="2600" b="1" dirty="0">
                <a:solidFill>
                  <a:schemeClr val="accent2"/>
                </a:solidFill>
              </a:rPr>
              <a:t>                                                   </a:t>
            </a:r>
            <a:r>
              <a:rPr lang="ru-RU" sz="200" b="1" dirty="0">
                <a:solidFill>
                  <a:schemeClr val="accent2"/>
                </a:solidFill>
              </a:rPr>
              <a:t>	</a:t>
            </a:r>
            <a:r>
              <a:rPr lang="ru-RU" sz="2600" b="1" dirty="0">
                <a:solidFill>
                  <a:schemeClr val="accent2"/>
                </a:solidFill>
              </a:rPr>
              <a:t> </a:t>
            </a:r>
          </a:p>
          <a:p>
            <a:r>
              <a:rPr lang="ru-RU" sz="3200" b="1" dirty="0" smtClean="0">
                <a:solidFill>
                  <a:srgbClr val="000099"/>
                </a:solidFill>
              </a:rPr>
              <a:t>	Установлено </a:t>
            </a:r>
            <a:r>
              <a:rPr lang="ru-RU" sz="3200" b="1" dirty="0">
                <a:solidFill>
                  <a:srgbClr val="000099"/>
                </a:solidFill>
              </a:rPr>
              <a:t>2 уровня требований к объектам технического регулирования :     </a:t>
            </a:r>
            <a:r>
              <a:rPr lang="ru-RU" sz="3200" b="1" dirty="0">
                <a:solidFill>
                  <a:srgbClr val="CC3300"/>
                </a:solidFill>
                <a:cs typeface="Times New Roman" pitchFamily="18" charset="0"/>
              </a:rPr>
              <a:t>☻</a:t>
            </a:r>
            <a:r>
              <a:rPr lang="ru-RU" sz="3200" b="1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3200" b="1" u="sng" dirty="0">
                <a:solidFill>
                  <a:srgbClr val="000099"/>
                </a:solidFill>
              </a:rPr>
              <a:t>обязательные </a:t>
            </a:r>
            <a:r>
              <a:rPr lang="ru-RU" sz="3200" b="1" dirty="0">
                <a:solidFill>
                  <a:srgbClr val="000099"/>
                </a:solidFill>
              </a:rPr>
              <a:t>(изложены в технических регламентах); </a:t>
            </a:r>
          </a:p>
          <a:p>
            <a:r>
              <a:rPr lang="ru-RU" sz="3200" b="1" dirty="0">
                <a:solidFill>
                  <a:srgbClr val="008000"/>
                </a:solidFill>
              </a:rPr>
              <a:t>☻</a:t>
            </a:r>
            <a:r>
              <a:rPr lang="ru-RU" dirty="0"/>
              <a:t> </a:t>
            </a:r>
            <a:r>
              <a:rPr lang="ru-RU" sz="3200" b="1" u="sng" dirty="0">
                <a:solidFill>
                  <a:srgbClr val="000099"/>
                </a:solidFill>
              </a:rPr>
              <a:t>требования</a:t>
            </a:r>
            <a:r>
              <a:rPr lang="ru-RU" sz="3200" b="1" dirty="0">
                <a:solidFill>
                  <a:srgbClr val="000099"/>
                </a:solidFill>
              </a:rPr>
              <a:t>, </a:t>
            </a:r>
            <a:r>
              <a:rPr lang="ru-RU" sz="3200" b="1" u="sng" dirty="0">
                <a:solidFill>
                  <a:srgbClr val="000099"/>
                </a:solidFill>
              </a:rPr>
              <a:t>которые могут приниматься на добровольной основе</a:t>
            </a:r>
            <a:r>
              <a:rPr lang="ru-RU" sz="3200" b="1" dirty="0">
                <a:solidFill>
                  <a:srgbClr val="000099"/>
                </a:solidFill>
              </a:rPr>
              <a:t> (стандарты).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1258888" y="1844675"/>
            <a:ext cx="7058025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0099"/>
                </a:solidFill>
              </a:rPr>
              <a:t> Продукция или связанные с ними </a:t>
            </a:r>
          </a:p>
          <a:p>
            <a:pPr algn="ctr"/>
            <a:r>
              <a:rPr lang="ru-RU" sz="3200" b="1" u="sng">
                <a:solidFill>
                  <a:srgbClr val="000099"/>
                </a:solidFill>
              </a:rPr>
              <a:t>процессы</a:t>
            </a:r>
            <a:r>
              <a:rPr lang="ru-RU" sz="3200" b="1">
                <a:solidFill>
                  <a:srgbClr val="000099"/>
                </a:solidFill>
              </a:rPr>
              <a:t>:</a:t>
            </a:r>
            <a:endParaRPr lang="ru-RU" sz="3200">
              <a:solidFill>
                <a:srgbClr val="000099"/>
              </a:solidFill>
            </a:endParaRPr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05725" cy="1503362"/>
          </a:xfrm>
        </p:spPr>
        <p:txBody>
          <a:bodyPr/>
          <a:lstStyle/>
          <a:p>
            <a:r>
              <a:rPr lang="ru-RU" sz="30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Объекты технического регулирования,                         к которым предъявляют                   обязательные требования</a:t>
            </a:r>
            <a:r>
              <a:rPr lang="ru-RU" sz="32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</p:txBody>
      </p:sp>
      <p:sp>
        <p:nvSpPr>
          <p:cNvPr id="145408" name="Text Box 0"/>
          <p:cNvSpPr txBox="1">
            <a:spLocks noChangeArrowheads="1"/>
          </p:cNvSpPr>
          <p:nvPr/>
        </p:nvSpPr>
        <p:spPr bwMode="auto">
          <a:xfrm>
            <a:off x="468313" y="3068638"/>
            <a:ext cx="4535487" cy="344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chemeClr val="accent2"/>
                </a:solidFill>
              </a:rPr>
              <a:t>- проектирования </a:t>
            </a:r>
          </a:p>
          <a:p>
            <a:pPr>
              <a:spcBef>
                <a:spcPct val="50000"/>
              </a:spcBef>
            </a:pPr>
            <a:r>
              <a:rPr lang="ru-RU" sz="3200" b="1">
                <a:solidFill>
                  <a:schemeClr val="accent2"/>
                </a:solidFill>
              </a:rPr>
              <a:t>(включая изыскания), </a:t>
            </a:r>
            <a:r>
              <a:rPr lang="ru-RU" sz="3200">
                <a:solidFill>
                  <a:schemeClr val="accent2"/>
                </a:solidFill>
              </a:rPr>
              <a:t>-</a:t>
            </a:r>
            <a:r>
              <a:rPr lang="ru-RU"/>
              <a:t> </a:t>
            </a:r>
            <a:r>
              <a:rPr lang="ru-RU" sz="3200" b="1">
                <a:solidFill>
                  <a:schemeClr val="accent2"/>
                </a:solidFill>
              </a:rPr>
              <a:t>производства,                     -</a:t>
            </a:r>
            <a:r>
              <a:rPr lang="ru-RU" sz="3200"/>
              <a:t> </a:t>
            </a:r>
            <a:r>
              <a:rPr lang="ru-RU" sz="3200" b="1">
                <a:solidFill>
                  <a:schemeClr val="accent2"/>
                </a:solidFill>
              </a:rPr>
              <a:t>строительства,                   -</a:t>
            </a:r>
            <a:r>
              <a:rPr lang="ru-RU" sz="3200"/>
              <a:t> </a:t>
            </a:r>
            <a:r>
              <a:rPr lang="ru-RU" sz="3200" b="1">
                <a:solidFill>
                  <a:schemeClr val="accent2"/>
                </a:solidFill>
              </a:rPr>
              <a:t>монтажа,                           -</a:t>
            </a:r>
            <a:r>
              <a:rPr lang="ru-RU" sz="3200"/>
              <a:t> </a:t>
            </a:r>
            <a:r>
              <a:rPr lang="ru-RU" sz="3200" b="1">
                <a:solidFill>
                  <a:schemeClr val="accent2"/>
                </a:solidFill>
              </a:rPr>
              <a:t>наладки,</a:t>
            </a:r>
          </a:p>
        </p:txBody>
      </p:sp>
      <p:sp>
        <p:nvSpPr>
          <p:cNvPr id="145409" name="Text Box 1"/>
          <p:cNvSpPr txBox="1">
            <a:spLocks noChangeArrowheads="1"/>
          </p:cNvSpPr>
          <p:nvPr/>
        </p:nvSpPr>
        <p:spPr bwMode="auto">
          <a:xfrm>
            <a:off x="5219700" y="3068638"/>
            <a:ext cx="3455988" cy="2774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 sz="3200" b="1">
                <a:solidFill>
                  <a:schemeClr val="accent2"/>
                </a:solidFill>
              </a:rPr>
              <a:t>- эксплуатации, </a:t>
            </a:r>
          </a:p>
          <a:p>
            <a:pPr>
              <a:lnSpc>
                <a:spcPct val="110000"/>
              </a:lnSpc>
            </a:pPr>
            <a:r>
              <a:rPr lang="ru-RU" sz="3200" b="1">
                <a:solidFill>
                  <a:schemeClr val="accent2"/>
                </a:solidFill>
              </a:rPr>
              <a:t>- хранения,</a:t>
            </a:r>
          </a:p>
          <a:p>
            <a:pPr>
              <a:lnSpc>
                <a:spcPct val="110000"/>
              </a:lnSpc>
            </a:pPr>
            <a:r>
              <a:rPr lang="ru-RU" sz="3200" b="1">
                <a:solidFill>
                  <a:schemeClr val="accent2"/>
                </a:solidFill>
              </a:rPr>
              <a:t>- перевозки,</a:t>
            </a:r>
          </a:p>
          <a:p>
            <a:pPr>
              <a:lnSpc>
                <a:spcPct val="110000"/>
              </a:lnSpc>
            </a:pPr>
            <a:r>
              <a:rPr lang="ru-RU" sz="3200" b="1">
                <a:solidFill>
                  <a:schemeClr val="accent2"/>
                </a:solidFill>
              </a:rPr>
              <a:t>- реализации,</a:t>
            </a:r>
          </a:p>
          <a:p>
            <a:pPr>
              <a:lnSpc>
                <a:spcPct val="110000"/>
              </a:lnSpc>
            </a:pPr>
            <a:r>
              <a:rPr lang="ru-RU" sz="3200" b="1">
                <a:solidFill>
                  <a:schemeClr val="accent2"/>
                </a:solidFill>
              </a:rPr>
              <a:t>- утилизации.</a:t>
            </a:r>
          </a:p>
        </p:txBody>
      </p:sp>
      <p:sp>
        <p:nvSpPr>
          <p:cNvPr id="145410" name="Rectangle 2"/>
          <p:cNvSpPr>
            <a:spLocks noChangeArrowheads="1"/>
          </p:cNvSpPr>
          <p:nvPr/>
        </p:nvSpPr>
        <p:spPr bwMode="auto">
          <a:xfrm>
            <a:off x="395288" y="3068638"/>
            <a:ext cx="4321175" cy="3527425"/>
          </a:xfrm>
          <a:prstGeom prst="rect">
            <a:avLst/>
          </a:prstGeom>
          <a:gradFill rotWithShape="1">
            <a:gsLst>
              <a:gs pos="0">
                <a:srgbClr val="FF9966">
                  <a:alpha val="21001"/>
                </a:srgbClr>
              </a:gs>
              <a:gs pos="100000">
                <a:srgbClr val="FFFF00">
                  <a:alpha val="22000"/>
                </a:srgbClr>
              </a:gs>
            </a:gsLst>
            <a:lin ang="0" scaled="1"/>
          </a:gradFill>
          <a:ln w="9525" algn="ctr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4932363" y="3068638"/>
            <a:ext cx="3995737" cy="3527425"/>
          </a:xfrm>
          <a:prstGeom prst="rect">
            <a:avLst/>
          </a:prstGeom>
          <a:gradFill rotWithShape="1">
            <a:gsLst>
              <a:gs pos="0">
                <a:srgbClr val="FF9966">
                  <a:alpha val="21001"/>
                </a:srgbClr>
              </a:gs>
              <a:gs pos="100000">
                <a:srgbClr val="FFFF00">
                  <a:alpha val="22000"/>
                </a:srgbClr>
              </a:gs>
            </a:gsLst>
            <a:lin ang="0" scaled="1"/>
          </a:gradFill>
          <a:ln w="9525" algn="ctr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5414" name="Line 6"/>
          <p:cNvSpPr>
            <a:spLocks noChangeShapeType="1"/>
          </p:cNvSpPr>
          <p:nvPr/>
        </p:nvSpPr>
        <p:spPr bwMode="auto">
          <a:xfrm>
            <a:off x="4716463" y="47974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r>
              <a:rPr lang="ru-RU" sz="30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Объекты технического регулирования, к которым предъявляют требования, принимаемые на добровольной основе:</a:t>
            </a:r>
          </a:p>
        </p:txBody>
      </p:sp>
      <p:sp>
        <p:nvSpPr>
          <p:cNvPr id="135172" name="Text Box 4"/>
          <p:cNvSpPr txBox="1"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4102100" cy="4114800"/>
          </a:xfrm>
          <a:noFill/>
          <a:ln/>
        </p:spPr>
        <p:txBody>
          <a:bodyPr/>
          <a:lstStyle/>
          <a:p>
            <a:pPr marL="0" indent="0">
              <a:lnSpc>
                <a:spcPct val="80000"/>
              </a:lnSpc>
            </a:pPr>
            <a:r>
              <a:rPr lang="ru-RU" sz="3200" b="1">
                <a:solidFill>
                  <a:srgbClr val="000099"/>
                </a:solidFill>
              </a:rPr>
              <a:t> </a:t>
            </a:r>
            <a:r>
              <a:rPr lang="ru-RU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Продукция</a:t>
            </a:r>
            <a:r>
              <a:rPr lang="ru-RU" sz="3200" b="1">
                <a:solidFill>
                  <a:srgbClr val="000099"/>
                </a:solidFill>
              </a:rPr>
              <a:t>.                                                  </a:t>
            </a:r>
          </a:p>
          <a:p>
            <a:pPr marL="0" indent="0">
              <a:lnSpc>
                <a:spcPct val="80000"/>
              </a:lnSpc>
            </a:pPr>
            <a:r>
              <a:rPr lang="ru-RU" sz="3200" b="1">
                <a:solidFill>
                  <a:srgbClr val="000099"/>
                </a:solidFill>
              </a:rPr>
              <a:t> </a:t>
            </a:r>
            <a:r>
              <a:rPr lang="ru-RU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Процессы</a:t>
            </a:r>
            <a:r>
              <a:rPr lang="ru-RU" sz="3200" b="1">
                <a:solidFill>
                  <a:srgbClr val="000099"/>
                </a:solidFill>
              </a:rPr>
              <a:t>: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3200" b="1">
                <a:solidFill>
                  <a:srgbClr val="000099"/>
                </a:solidFill>
              </a:rPr>
              <a:t> - проектирования (включая изыскания),                  - производства,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3200" b="1">
                <a:solidFill>
                  <a:srgbClr val="000099"/>
                </a:solidFill>
              </a:rPr>
              <a:t>- строительства,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3200" b="1">
                <a:solidFill>
                  <a:srgbClr val="000099"/>
                </a:solidFill>
              </a:rPr>
              <a:t>- монтажа,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3200" b="1">
                <a:solidFill>
                  <a:srgbClr val="000099"/>
                </a:solidFill>
              </a:rPr>
              <a:t>- наладки,</a:t>
            </a:r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003800" y="1916113"/>
            <a:ext cx="3810000" cy="4114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2000" b="1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2000" b="1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3200">
                <a:solidFill>
                  <a:srgbClr val="000099"/>
                </a:solidFill>
              </a:rPr>
              <a:t>-</a:t>
            </a:r>
            <a:r>
              <a:rPr lang="ru-RU" sz="2000" b="1">
                <a:solidFill>
                  <a:schemeClr val="accent2"/>
                </a:solidFill>
              </a:rPr>
              <a:t> </a:t>
            </a:r>
            <a:r>
              <a:rPr lang="ru-RU" sz="3200" b="1">
                <a:solidFill>
                  <a:srgbClr val="000099"/>
                </a:solidFill>
              </a:rPr>
              <a:t>эксплуатации,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3200" b="1">
                <a:solidFill>
                  <a:srgbClr val="000099"/>
                </a:solidFill>
              </a:rPr>
              <a:t>- хранения,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3200" b="1">
                <a:solidFill>
                  <a:srgbClr val="000099"/>
                </a:solidFill>
              </a:rPr>
              <a:t>- перевозки,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3200" b="1">
                <a:solidFill>
                  <a:srgbClr val="000099"/>
                </a:solidFill>
              </a:rPr>
              <a:t>- реализации,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3200" b="1">
                <a:solidFill>
                  <a:srgbClr val="000099"/>
                </a:solidFill>
              </a:rPr>
              <a:t>- утилизации.</a:t>
            </a:r>
          </a:p>
          <a:p>
            <a:pPr>
              <a:lnSpc>
                <a:spcPct val="80000"/>
              </a:lnSpc>
            </a:pPr>
            <a:r>
              <a:rPr lang="ru-RU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Работы</a:t>
            </a:r>
            <a:r>
              <a:rPr lang="ru-RU" sz="3200" b="1">
                <a:solidFill>
                  <a:srgbClr val="000099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Услуги</a:t>
            </a:r>
            <a:r>
              <a:rPr lang="ru-RU" sz="3200" b="1">
                <a:solidFill>
                  <a:srgbClr val="000099"/>
                </a:solidFill>
              </a:rPr>
              <a:t>.</a:t>
            </a:r>
            <a:r>
              <a:rPr lang="ru-RU" sz="320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endParaRPr lang="ru-RU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611188" y="404813"/>
            <a:ext cx="813752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Применение закона</a:t>
            </a: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684213" y="1484313"/>
            <a:ext cx="7991475" cy="472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000099"/>
                </a:solidFill>
              </a:rPr>
              <a:t>Закон регулирует отношения при: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3200" b="1">
                <a:solidFill>
                  <a:srgbClr val="000099"/>
                </a:solidFill>
              </a:rPr>
              <a:t> разработке, принятии, применении и исполнении </a:t>
            </a:r>
            <a:r>
              <a:rPr lang="ru-RU" sz="3200" b="1" u="sng">
                <a:solidFill>
                  <a:srgbClr val="000099"/>
                </a:solidFill>
              </a:rPr>
              <a:t>обязательных требований</a:t>
            </a:r>
            <a:r>
              <a:rPr lang="ru-RU" sz="3200" b="1">
                <a:solidFill>
                  <a:srgbClr val="000099"/>
                </a:solidFill>
              </a:rPr>
              <a:t> к объектам технического регулирования;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3200" b="1">
                <a:solidFill>
                  <a:schemeClr val="accent2"/>
                </a:solidFill>
              </a:rPr>
              <a:t> </a:t>
            </a:r>
            <a:r>
              <a:rPr lang="ru-RU" sz="3200" b="1" i="1">
                <a:solidFill>
                  <a:srgbClr val="CC3300"/>
                </a:solidFill>
              </a:rPr>
              <a:t>то же</a:t>
            </a:r>
            <a:r>
              <a:rPr lang="ru-RU" sz="3200" b="1">
                <a:solidFill>
                  <a:schemeClr val="accent2"/>
                </a:solidFill>
              </a:rPr>
              <a:t> </a:t>
            </a:r>
            <a:r>
              <a:rPr lang="ru-RU" sz="3200" b="1">
                <a:solidFill>
                  <a:srgbClr val="000099"/>
                </a:solidFill>
              </a:rPr>
              <a:t>– требований, принимаемых на </a:t>
            </a:r>
            <a:r>
              <a:rPr lang="ru-RU" sz="3200" b="1" u="sng">
                <a:solidFill>
                  <a:srgbClr val="000099"/>
                </a:solidFill>
              </a:rPr>
              <a:t>добровольной основе</a:t>
            </a:r>
            <a:r>
              <a:rPr lang="ru-RU" sz="3200" b="1">
                <a:solidFill>
                  <a:srgbClr val="000099"/>
                </a:solidFill>
              </a:rPr>
              <a:t>, а также на выполнение </a:t>
            </a:r>
            <a:r>
              <a:rPr lang="ru-RU" sz="3200" b="1" i="1">
                <a:solidFill>
                  <a:srgbClr val="000099"/>
                </a:solidFill>
              </a:rPr>
              <a:t>работ</a:t>
            </a:r>
            <a:r>
              <a:rPr lang="ru-RU" sz="3200" b="1">
                <a:solidFill>
                  <a:srgbClr val="000099"/>
                </a:solidFill>
              </a:rPr>
              <a:t> и </a:t>
            </a:r>
            <a:r>
              <a:rPr lang="ru-RU" sz="3200" b="1" i="1">
                <a:solidFill>
                  <a:srgbClr val="000099"/>
                </a:solidFill>
              </a:rPr>
              <a:t>услуг</a:t>
            </a:r>
            <a:r>
              <a:rPr lang="ru-RU" sz="3200" b="1">
                <a:solidFill>
                  <a:srgbClr val="000099"/>
                </a:solidFill>
              </a:rPr>
              <a:t>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3200" b="1">
                <a:solidFill>
                  <a:srgbClr val="000099"/>
                </a:solidFill>
              </a:rPr>
              <a:t> оценке соответствия (сертификации).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15888"/>
            <a:ext cx="7772400" cy="731837"/>
          </a:xfrm>
        </p:spPr>
        <p:txBody>
          <a:bodyPr/>
          <a:lstStyle/>
          <a:p>
            <a:r>
              <a:rPr lang="ru-RU" sz="3400" b="1">
                <a:solidFill>
                  <a:srgbClr val="CC3300"/>
                </a:solidFill>
              </a:rPr>
              <a:t>Под действие закона не подпадают:</a:t>
            </a:r>
            <a:endParaRPr lang="ru-RU" sz="4000">
              <a:solidFill>
                <a:srgbClr val="CC3300"/>
              </a:solidFill>
            </a:endParaRP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981075"/>
            <a:ext cx="8424863" cy="5616575"/>
          </a:xfrm>
        </p:spPr>
        <p:txBody>
          <a:bodyPr/>
          <a:lstStyle/>
          <a:p>
            <a:pPr marL="182563" indent="-182563"/>
            <a:r>
              <a:rPr lang="ru-RU" sz="2700" b="1">
                <a:solidFill>
                  <a:srgbClr val="000099"/>
                </a:solidFill>
              </a:rPr>
              <a:t>охрана труда, ГОСы, стандарты о бухгалтерском учете и аудиторской деятельности, стандарты эмиссии ценных бумаг;</a:t>
            </a:r>
          </a:p>
          <a:p>
            <a:pPr marL="182563" indent="-182563"/>
            <a:r>
              <a:rPr lang="ru-RU" sz="2700" b="1">
                <a:solidFill>
                  <a:srgbClr val="000099"/>
                </a:solidFill>
              </a:rPr>
              <a:t>медицина (за исключением случаев разработки, применения, и исполнения обязательных требований  к продукции, в том числе, лекарственным средствам, медицинской технике, пищевой продукции);</a:t>
            </a:r>
          </a:p>
          <a:p>
            <a:pPr marL="182563" indent="-182563"/>
            <a:r>
              <a:rPr lang="ru-RU" sz="2700" b="1">
                <a:solidFill>
                  <a:srgbClr val="000099"/>
                </a:solidFill>
              </a:rPr>
              <a:t>охрана почвы, атмосферного воздуха, водных объектов курортов, водных объектов, отнесенных к местам туризма и массового отдыха; </a:t>
            </a:r>
          </a:p>
          <a:p>
            <a:pPr marL="182563" indent="-182563"/>
            <a:r>
              <a:rPr lang="ru-RU" sz="2700" b="1">
                <a:solidFill>
                  <a:srgbClr val="000099"/>
                </a:solidFill>
              </a:rPr>
              <a:t>функционирование единой системы связи России.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611188" y="1125538"/>
            <a:ext cx="7921625" cy="448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CC3300"/>
                </a:solidFill>
              </a:rPr>
              <a:t>	</a:t>
            </a:r>
            <a:r>
              <a:rPr lang="ru-RU" sz="36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Техническое регулирование</a:t>
            </a:r>
            <a:r>
              <a:rPr lang="ru-RU" sz="3600" b="1">
                <a:solidFill>
                  <a:schemeClr val="accent2"/>
                </a:solidFill>
              </a:rPr>
              <a:t> </a:t>
            </a:r>
            <a:r>
              <a:rPr lang="ru-RU" sz="3600" b="1">
                <a:solidFill>
                  <a:srgbClr val="000099"/>
                </a:solidFill>
              </a:rPr>
              <a:t>– </a:t>
            </a:r>
            <a:r>
              <a:rPr lang="ru-RU" sz="3600" b="1" u="sng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правовое регулирование</a:t>
            </a:r>
            <a:r>
              <a:rPr lang="ru-RU" sz="3600" b="1">
                <a:solidFill>
                  <a:srgbClr val="000099"/>
                </a:solidFill>
              </a:rPr>
              <a:t> отношений в области установления, применения и исполнения </a:t>
            </a:r>
            <a:r>
              <a:rPr lang="ru-RU" sz="3600" b="1" u="sng">
                <a:solidFill>
                  <a:srgbClr val="000099"/>
                </a:solidFill>
              </a:rPr>
              <a:t>обязательных</a:t>
            </a:r>
            <a:r>
              <a:rPr lang="ru-RU" sz="3600" b="1">
                <a:solidFill>
                  <a:srgbClr val="000099"/>
                </a:solidFill>
              </a:rPr>
              <a:t> и </a:t>
            </a:r>
            <a:r>
              <a:rPr lang="ru-RU" sz="3600" b="1" u="sng">
                <a:solidFill>
                  <a:srgbClr val="000099"/>
                </a:solidFill>
              </a:rPr>
              <a:t>добровольных требований</a:t>
            </a:r>
            <a:r>
              <a:rPr lang="ru-RU" sz="3600" b="1">
                <a:solidFill>
                  <a:srgbClr val="000099"/>
                </a:solidFill>
              </a:rPr>
              <a:t> к объектам технического регулирования, а также – в области оценки соответствия.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2"/>
          <p:cNvSpPr txBox="1">
            <a:spLocks noChangeArrowheads="1"/>
          </p:cNvSpPr>
          <p:nvPr/>
        </p:nvSpPr>
        <p:spPr bwMode="auto">
          <a:xfrm>
            <a:off x="539750" y="692150"/>
            <a:ext cx="8208963" cy="5673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3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Принципы технического регулирования:</a:t>
            </a:r>
            <a:r>
              <a:rPr lang="ru-RU" sz="3300" b="1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ru-RU" sz="3300" b="1">
                <a:solidFill>
                  <a:srgbClr val="CC3300"/>
                </a:solidFill>
                <a:cs typeface="Times New Roman" pitchFamily="18" charset="0"/>
              </a:rPr>
              <a:t>•</a:t>
            </a:r>
            <a:r>
              <a:rPr lang="ru-RU" sz="3300" b="1">
                <a:solidFill>
                  <a:schemeClr val="accent2"/>
                </a:solidFill>
              </a:rPr>
              <a:t> </a:t>
            </a:r>
            <a:r>
              <a:rPr lang="ru-RU" sz="3300" b="1">
                <a:solidFill>
                  <a:srgbClr val="000099"/>
                </a:solidFill>
              </a:rPr>
              <a:t>применение </a:t>
            </a:r>
            <a:r>
              <a:rPr lang="ru-RU" sz="3300" b="1" u="sng">
                <a:solidFill>
                  <a:srgbClr val="000099"/>
                </a:solidFill>
              </a:rPr>
              <a:t>единых правил</a:t>
            </a:r>
            <a:r>
              <a:rPr lang="ru-RU" sz="3300" b="1">
                <a:solidFill>
                  <a:srgbClr val="000099"/>
                </a:solidFill>
              </a:rPr>
              <a:t> установления требований к объектам технического регулирования, выполнению работ и оказанию услуг;</a:t>
            </a:r>
            <a:r>
              <a:rPr lang="ru-RU" sz="3300" b="1">
                <a:solidFill>
                  <a:schemeClr val="accent2"/>
                </a:solidFill>
              </a:rPr>
              <a:t>                                                         </a:t>
            </a:r>
            <a:r>
              <a:rPr lang="ru-RU" sz="3300" b="1">
                <a:solidFill>
                  <a:srgbClr val="CC3300"/>
                </a:solidFill>
              </a:rPr>
              <a:t>•</a:t>
            </a:r>
            <a:r>
              <a:rPr lang="ru-RU" sz="3300" b="1">
                <a:solidFill>
                  <a:schemeClr val="accent2"/>
                </a:solidFill>
              </a:rPr>
              <a:t> </a:t>
            </a:r>
            <a:r>
              <a:rPr lang="ru-RU" sz="3300" b="1">
                <a:solidFill>
                  <a:srgbClr val="000099"/>
                </a:solidFill>
              </a:rPr>
              <a:t>единство правил и методов </a:t>
            </a:r>
            <a:r>
              <a:rPr lang="ru-RU" sz="3300" b="1" u="sng">
                <a:solidFill>
                  <a:srgbClr val="000099"/>
                </a:solidFill>
              </a:rPr>
              <a:t>исследований и измерений</a:t>
            </a:r>
            <a:r>
              <a:rPr lang="ru-RU" sz="3300" b="1">
                <a:solidFill>
                  <a:srgbClr val="000099"/>
                </a:solidFill>
              </a:rPr>
              <a:t> при осуществлении процедуры обязательной оценки соответствия;</a:t>
            </a:r>
            <a:r>
              <a:rPr lang="ru-RU" sz="3300" b="1">
                <a:solidFill>
                  <a:schemeClr val="accent2"/>
                </a:solidFill>
              </a:rPr>
              <a:t>                                                          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900113" y="981075"/>
            <a:ext cx="7920037" cy="5205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sz="3600" b="1">
                <a:solidFill>
                  <a:srgbClr val="CC3300"/>
                </a:solidFill>
              </a:rPr>
              <a:t>•</a:t>
            </a:r>
            <a:r>
              <a:rPr lang="ru-RU" sz="3600" b="1">
                <a:solidFill>
                  <a:schemeClr val="accent2"/>
                </a:solidFill>
              </a:rPr>
              <a:t> </a:t>
            </a:r>
            <a:r>
              <a:rPr lang="ru-RU" sz="3600" b="1">
                <a:solidFill>
                  <a:srgbClr val="000099"/>
                </a:solidFill>
              </a:rPr>
              <a:t>единая система и правила аккредитации органов сертификации и испытательных лабораторий (центров);</a:t>
            </a:r>
            <a:r>
              <a:rPr lang="ru-RU" sz="3600" b="1">
                <a:solidFill>
                  <a:schemeClr val="accent2"/>
                </a:solidFill>
              </a:rPr>
              <a:t>                               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sz="3600" b="1">
                <a:solidFill>
                  <a:srgbClr val="CC3300"/>
                </a:solidFill>
              </a:rPr>
              <a:t>•</a:t>
            </a:r>
            <a:r>
              <a:rPr lang="ru-RU" sz="3600"/>
              <a:t> </a:t>
            </a:r>
            <a:r>
              <a:rPr lang="ru-RU" sz="3600" b="1">
                <a:solidFill>
                  <a:srgbClr val="000099"/>
                </a:solidFill>
              </a:rPr>
              <a:t>независимость органов по аккредитации и сертификации от изготовителей, продавцов, исполнителей и приобретателей.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900113" y="981075"/>
            <a:ext cx="7632700" cy="5205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sz="3600" b="1">
                <a:solidFill>
                  <a:srgbClr val="CC3300"/>
                </a:solidFill>
              </a:rPr>
              <a:t>•</a:t>
            </a:r>
            <a:r>
              <a:rPr lang="ru-RU" sz="3600" b="1">
                <a:solidFill>
                  <a:schemeClr val="accent2"/>
                </a:solidFill>
              </a:rPr>
              <a:t> </a:t>
            </a:r>
            <a:r>
              <a:rPr lang="ru-RU" sz="3600" b="1">
                <a:solidFill>
                  <a:srgbClr val="000099"/>
                </a:solidFill>
              </a:rPr>
              <a:t>недопустимость ограничения конкуренции при осуществлении аккредитации и сертификации;</a:t>
            </a:r>
            <a:r>
              <a:rPr lang="ru-RU" sz="3600" b="1">
                <a:solidFill>
                  <a:schemeClr val="accent2"/>
                </a:solidFill>
              </a:rPr>
              <a:t>                               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sz="3600" b="1">
                <a:solidFill>
                  <a:srgbClr val="CC3300"/>
                </a:solidFill>
              </a:rPr>
              <a:t>•</a:t>
            </a:r>
            <a:r>
              <a:rPr lang="ru-RU" sz="3600"/>
              <a:t> </a:t>
            </a:r>
            <a:r>
              <a:rPr lang="ru-RU" sz="3600" b="1">
                <a:solidFill>
                  <a:srgbClr val="000099"/>
                </a:solidFill>
              </a:rPr>
              <a:t>недопустимости внебюджетного финансирования государственного контроля (надзора) за соблюдением требований технических регламентов.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 Box 2"/>
          <p:cNvSpPr txBox="1">
            <a:spLocks noChangeArrowheads="1"/>
          </p:cNvSpPr>
          <p:nvPr/>
        </p:nvSpPr>
        <p:spPr bwMode="auto">
          <a:xfrm>
            <a:off x="900113" y="981075"/>
            <a:ext cx="7632700" cy="5205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sz="3600" b="1">
                <a:solidFill>
                  <a:srgbClr val="CC3300"/>
                </a:solidFill>
              </a:rPr>
              <a:t>•</a:t>
            </a:r>
            <a:r>
              <a:rPr lang="ru-RU" sz="3600" b="1">
                <a:solidFill>
                  <a:schemeClr val="accent2"/>
                </a:solidFill>
              </a:rPr>
              <a:t> </a:t>
            </a:r>
            <a:r>
              <a:rPr lang="ru-RU" sz="3600" b="1">
                <a:solidFill>
                  <a:srgbClr val="000099"/>
                </a:solidFill>
              </a:rPr>
              <a:t>недопустимости совмещения одним органом полномочий на аккредитацию и сертификацию;</a:t>
            </a:r>
            <a:r>
              <a:rPr lang="ru-RU" sz="3600" b="1">
                <a:solidFill>
                  <a:schemeClr val="accent2"/>
                </a:solidFill>
              </a:rPr>
              <a:t>                               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sz="3600" b="1">
                <a:solidFill>
                  <a:srgbClr val="CC3300"/>
                </a:solidFill>
              </a:rPr>
              <a:t>•</a:t>
            </a:r>
            <a:r>
              <a:rPr lang="ru-RU" sz="3600"/>
              <a:t> </a:t>
            </a:r>
            <a:r>
              <a:rPr lang="ru-RU" sz="3600" b="1">
                <a:solidFill>
                  <a:srgbClr val="000099"/>
                </a:solidFill>
              </a:rPr>
              <a:t>недопустимости совмещения полномочий органа государственного контроля (надзора) и органа по сертификации.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468313" y="765175"/>
            <a:ext cx="8280400" cy="545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CC3300"/>
                </a:solidFill>
              </a:rPr>
              <a:t>		</a:t>
            </a:r>
            <a:r>
              <a:rPr lang="ru-RU" sz="40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Цели принятия ТР:</a:t>
            </a:r>
            <a:r>
              <a:rPr lang="ru-RU" sz="3600" b="1">
                <a:solidFill>
                  <a:schemeClr val="accent2"/>
                </a:solidFill>
              </a:rPr>
              <a:t>                                  </a:t>
            </a:r>
            <a:r>
              <a:rPr lang="ru-RU" b="1">
                <a:solidFill>
                  <a:srgbClr val="CC3300"/>
                </a:solidFill>
              </a:rPr>
              <a:t>•</a:t>
            </a:r>
            <a:r>
              <a:rPr lang="ru-RU" sz="3600" b="1">
                <a:solidFill>
                  <a:schemeClr val="accent2"/>
                </a:solidFill>
              </a:rPr>
              <a:t> </a:t>
            </a:r>
            <a:r>
              <a:rPr lang="ru-RU" sz="3600" b="1">
                <a:solidFill>
                  <a:srgbClr val="000099"/>
                </a:solidFill>
              </a:rPr>
              <a:t>защита </a:t>
            </a:r>
            <a:r>
              <a:rPr lang="ru-RU" sz="3600" b="1" u="sng">
                <a:solidFill>
                  <a:srgbClr val="000099"/>
                </a:solidFill>
              </a:rPr>
              <a:t>жизни</a:t>
            </a:r>
            <a:r>
              <a:rPr lang="ru-RU" sz="3600" b="1">
                <a:solidFill>
                  <a:srgbClr val="000099"/>
                </a:solidFill>
              </a:rPr>
              <a:t> или </a:t>
            </a:r>
            <a:r>
              <a:rPr lang="ru-RU" sz="3600" b="1" u="sng">
                <a:solidFill>
                  <a:srgbClr val="000099"/>
                </a:solidFill>
              </a:rPr>
              <a:t>здоровья граждан</a:t>
            </a:r>
            <a:r>
              <a:rPr lang="ru-RU" sz="3600" b="1">
                <a:solidFill>
                  <a:srgbClr val="000099"/>
                </a:solidFill>
              </a:rPr>
              <a:t>, </a:t>
            </a:r>
            <a:r>
              <a:rPr lang="ru-RU" sz="3600" b="1" u="sng">
                <a:solidFill>
                  <a:srgbClr val="000099"/>
                </a:solidFill>
              </a:rPr>
              <a:t>имущества</a:t>
            </a:r>
            <a:r>
              <a:rPr lang="ru-RU" sz="3600" b="1">
                <a:solidFill>
                  <a:srgbClr val="000099"/>
                </a:solidFill>
              </a:rPr>
              <a:t> ФЛ или ЮЛ,  гос.- или муниципального имущества;</a:t>
            </a:r>
            <a:r>
              <a:rPr lang="ru-RU" sz="3600" b="1">
                <a:solidFill>
                  <a:schemeClr val="accent2"/>
                </a:solidFill>
              </a:rPr>
              <a:t>  		      </a:t>
            </a:r>
            <a:r>
              <a:rPr lang="ru-RU" b="1">
                <a:solidFill>
                  <a:srgbClr val="CC3300"/>
                </a:solidFill>
              </a:rPr>
              <a:t>•</a:t>
            </a:r>
            <a:r>
              <a:rPr lang="ru-RU"/>
              <a:t> </a:t>
            </a:r>
            <a:r>
              <a:rPr lang="ru-RU" sz="3600" b="1">
                <a:solidFill>
                  <a:srgbClr val="000099"/>
                </a:solidFill>
              </a:rPr>
              <a:t>охрана </a:t>
            </a:r>
            <a:r>
              <a:rPr lang="ru-RU" sz="3600" b="1" u="sng">
                <a:solidFill>
                  <a:srgbClr val="000099"/>
                </a:solidFill>
              </a:rPr>
              <a:t>окружающей среды</a:t>
            </a:r>
            <a:r>
              <a:rPr lang="ru-RU" sz="3600" b="1">
                <a:solidFill>
                  <a:srgbClr val="000099"/>
                </a:solidFill>
              </a:rPr>
              <a:t>, </a:t>
            </a:r>
            <a:r>
              <a:rPr lang="ru-RU" sz="3600" b="1" u="sng">
                <a:solidFill>
                  <a:srgbClr val="000099"/>
                </a:solidFill>
              </a:rPr>
              <a:t>жизни </a:t>
            </a:r>
            <a:r>
              <a:rPr lang="ru-RU" sz="3600" b="1">
                <a:solidFill>
                  <a:srgbClr val="000099"/>
                </a:solidFill>
              </a:rPr>
              <a:t>или </a:t>
            </a:r>
            <a:r>
              <a:rPr lang="ru-RU" sz="3600" b="1" u="sng">
                <a:solidFill>
                  <a:srgbClr val="000099"/>
                </a:solidFill>
              </a:rPr>
              <a:t>здоровья</a:t>
            </a:r>
            <a:r>
              <a:rPr lang="ru-RU" sz="3600" b="1">
                <a:solidFill>
                  <a:srgbClr val="000099"/>
                </a:solidFill>
              </a:rPr>
              <a:t> </a:t>
            </a:r>
            <a:r>
              <a:rPr lang="ru-RU" sz="3600" b="1" u="sng">
                <a:solidFill>
                  <a:srgbClr val="000099"/>
                </a:solidFill>
              </a:rPr>
              <a:t>животных и растений</a:t>
            </a:r>
            <a:r>
              <a:rPr lang="ru-RU" sz="3600" b="1">
                <a:solidFill>
                  <a:srgbClr val="000099"/>
                </a:solidFill>
              </a:rPr>
              <a:t>;</a:t>
            </a:r>
            <a:r>
              <a:rPr lang="ru-RU" sz="3600" b="1">
                <a:solidFill>
                  <a:schemeClr val="accent2"/>
                </a:solidFill>
              </a:rPr>
              <a:t>   </a:t>
            </a:r>
            <a:r>
              <a:rPr lang="ru-RU" b="1">
                <a:solidFill>
                  <a:srgbClr val="CC3300"/>
                </a:solidFill>
              </a:rPr>
              <a:t>•</a:t>
            </a:r>
            <a:r>
              <a:rPr lang="ru-RU"/>
              <a:t> </a:t>
            </a:r>
            <a:r>
              <a:rPr lang="ru-RU" sz="3600" b="1">
                <a:solidFill>
                  <a:srgbClr val="000099"/>
                </a:solidFill>
              </a:rPr>
              <a:t>предупреждение действий, вводящих в </a:t>
            </a:r>
            <a:r>
              <a:rPr lang="ru-RU" sz="3600" b="1" u="sng">
                <a:solidFill>
                  <a:srgbClr val="000099"/>
                </a:solidFill>
              </a:rPr>
              <a:t>заблуждение</a:t>
            </a:r>
            <a:r>
              <a:rPr lang="ru-RU" sz="3600" b="1">
                <a:solidFill>
                  <a:srgbClr val="000099"/>
                </a:solidFill>
              </a:rPr>
              <a:t> приобретателей.</a:t>
            </a:r>
            <a:r>
              <a:rPr lang="ru-RU" sz="3600" b="1">
                <a:solidFill>
                  <a:schemeClr val="accent2"/>
                </a:solidFill>
              </a:rPr>
              <a:t> 		 </a:t>
            </a:r>
            <a:r>
              <a:rPr lang="ru-RU" sz="3600" b="1">
                <a:solidFill>
                  <a:srgbClr val="CC3300"/>
                </a:solidFill>
              </a:rPr>
              <a:t>В иных целях не допускается!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684213" y="549275"/>
            <a:ext cx="7920037" cy="5826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Безопасность объектов технического регулирования</a:t>
            </a:r>
            <a:r>
              <a:rPr lang="ru-RU" sz="3600" b="1">
                <a:solidFill>
                  <a:schemeClr val="accent2"/>
                </a:solidFill>
              </a:rPr>
              <a:t> </a:t>
            </a:r>
            <a:r>
              <a:rPr lang="ru-RU" sz="3600" b="1">
                <a:solidFill>
                  <a:srgbClr val="000099"/>
                </a:solidFill>
              </a:rPr>
              <a:t>–                         состояние, при котором отсутствует </a:t>
            </a:r>
            <a:r>
              <a:rPr lang="ru-RU" sz="3600" b="1" u="sng">
                <a:solidFill>
                  <a:srgbClr val="000099"/>
                </a:solidFill>
              </a:rPr>
              <a:t>недопустимый риск</a:t>
            </a:r>
            <a:r>
              <a:rPr lang="ru-RU" sz="3600" b="1">
                <a:solidFill>
                  <a:srgbClr val="000099"/>
                </a:solidFill>
              </a:rPr>
              <a:t>, связанный с причинением вреда жизни или здоровью граждан, имуществу ФЛ или ЮЛ,  гос.- или муниципальному имуществу,  окружающей среде, жизни или здоровью животных и растений.</a:t>
            </a:r>
            <a:r>
              <a:rPr lang="ru-RU">
                <a:solidFill>
                  <a:srgbClr val="000099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755650" y="620713"/>
            <a:ext cx="7632700" cy="5467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CC3300"/>
                </a:solidFill>
              </a:rPr>
              <a:t>	</a:t>
            </a:r>
            <a:r>
              <a:rPr lang="ru-RU" sz="40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Риск</a:t>
            </a:r>
            <a:r>
              <a:rPr lang="ru-RU" sz="4000" b="1">
                <a:solidFill>
                  <a:srgbClr val="CC3300"/>
                </a:solidFill>
              </a:rPr>
              <a:t> –</a:t>
            </a:r>
            <a:r>
              <a:rPr lang="ru-RU" sz="4000">
                <a:solidFill>
                  <a:srgbClr val="CC3300"/>
                </a:solidFill>
              </a:rPr>
              <a:t> 				</a:t>
            </a:r>
            <a:r>
              <a:rPr lang="ru-RU" sz="3600"/>
              <a:t>   </a:t>
            </a:r>
            <a:r>
              <a:rPr lang="ru-RU" sz="3600" b="1">
                <a:solidFill>
                  <a:srgbClr val="000099"/>
                </a:solidFill>
              </a:rPr>
              <a:t>вероятность причинения вреда жизни или здоровью граждан, имуществу ФЛ или ЮЛ,  гос.- или муниципальному имуществу,  окружающей среде, жизни или здоровью животных и растений с учетом тяжести этого вреда.</a:t>
            </a:r>
            <a:r>
              <a:rPr lang="ru-RU">
                <a:solidFill>
                  <a:srgbClr val="000099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ru-RU" sz="3500" b="1">
                <a:solidFill>
                  <a:srgbClr val="CC3300"/>
                </a:solidFill>
              </a:rPr>
              <a:t>(нововведение в законодательстве!)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468313" y="620713"/>
            <a:ext cx="8424862" cy="5432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8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ТР устанавливают следующие виды безопасности :</a:t>
            </a:r>
            <a:r>
              <a:rPr lang="ru-RU" sz="3800" b="1">
                <a:solidFill>
                  <a:schemeClr val="accent2"/>
                </a:solidFill>
              </a:rPr>
              <a:t> </a:t>
            </a:r>
          </a:p>
          <a:p>
            <a:endParaRPr lang="ru-RU" sz="1500" b="1">
              <a:solidFill>
                <a:schemeClr val="accent2"/>
              </a:solidFill>
            </a:endParaRPr>
          </a:p>
          <a:p>
            <a:pPr>
              <a:lnSpc>
                <a:spcPct val="120000"/>
              </a:lnSpc>
            </a:pPr>
            <a:r>
              <a:rPr lang="ru-RU" sz="3600">
                <a:solidFill>
                  <a:srgbClr val="CC3300"/>
                </a:solidFill>
                <a:cs typeface="Times New Roman" pitchFamily="18" charset="0"/>
              </a:rPr>
              <a:t>☻ </a:t>
            </a:r>
            <a:r>
              <a:rPr lang="ru-RU" sz="3600" b="1">
                <a:solidFill>
                  <a:srgbClr val="000099"/>
                </a:solidFill>
              </a:rPr>
              <a:t>безопасность излучений;</a:t>
            </a:r>
          </a:p>
          <a:p>
            <a:pPr>
              <a:lnSpc>
                <a:spcPct val="120000"/>
              </a:lnSpc>
            </a:pPr>
            <a:r>
              <a:rPr lang="ru-RU" sz="3600">
                <a:solidFill>
                  <a:srgbClr val="CC3300"/>
                </a:solidFill>
              </a:rPr>
              <a:t>☻</a:t>
            </a:r>
            <a:r>
              <a:rPr lang="ru-RU" sz="3600"/>
              <a:t> </a:t>
            </a:r>
            <a:r>
              <a:rPr lang="ru-RU" sz="3600" b="1">
                <a:solidFill>
                  <a:srgbClr val="000099"/>
                </a:solidFill>
              </a:rPr>
              <a:t>биологическая безопасность;</a:t>
            </a:r>
          </a:p>
          <a:p>
            <a:pPr>
              <a:lnSpc>
                <a:spcPct val="120000"/>
              </a:lnSpc>
            </a:pPr>
            <a:r>
              <a:rPr lang="ru-RU" sz="3600">
                <a:solidFill>
                  <a:srgbClr val="CC3300"/>
                </a:solidFill>
              </a:rPr>
              <a:t>☻</a:t>
            </a:r>
            <a:r>
              <a:rPr lang="ru-RU" sz="3600"/>
              <a:t> </a:t>
            </a:r>
            <a:r>
              <a:rPr lang="ru-RU" sz="3600" b="1">
                <a:solidFill>
                  <a:srgbClr val="000099"/>
                </a:solidFill>
              </a:rPr>
              <a:t>взрывобезопасность;</a:t>
            </a:r>
          </a:p>
          <a:p>
            <a:pPr>
              <a:lnSpc>
                <a:spcPct val="120000"/>
              </a:lnSpc>
            </a:pPr>
            <a:r>
              <a:rPr lang="ru-RU" sz="3600">
                <a:solidFill>
                  <a:srgbClr val="CC3300"/>
                </a:solidFill>
              </a:rPr>
              <a:t>☻</a:t>
            </a:r>
            <a:r>
              <a:rPr lang="ru-RU" sz="3600"/>
              <a:t> </a:t>
            </a:r>
            <a:r>
              <a:rPr lang="ru-RU" sz="3600" b="1">
                <a:solidFill>
                  <a:srgbClr val="000099"/>
                </a:solidFill>
              </a:rPr>
              <a:t>механическая безопасность;</a:t>
            </a:r>
          </a:p>
          <a:p>
            <a:pPr>
              <a:lnSpc>
                <a:spcPct val="120000"/>
              </a:lnSpc>
            </a:pPr>
            <a:r>
              <a:rPr lang="ru-RU" sz="3600">
                <a:solidFill>
                  <a:srgbClr val="CC3300"/>
                </a:solidFill>
              </a:rPr>
              <a:t>☻</a:t>
            </a:r>
            <a:r>
              <a:rPr lang="ru-RU" sz="3600"/>
              <a:t> </a:t>
            </a:r>
            <a:r>
              <a:rPr lang="ru-RU" sz="3600" b="1">
                <a:solidFill>
                  <a:srgbClr val="000099"/>
                </a:solidFill>
              </a:rPr>
              <a:t>пожарная 		– </a:t>
            </a:r>
            <a:r>
              <a:rPr lang="en-US" sz="3600" b="1">
                <a:solidFill>
                  <a:srgbClr val="000099"/>
                </a:solidFill>
              </a:rPr>
              <a:t>“ – </a:t>
            </a:r>
            <a:r>
              <a:rPr lang="ru-RU" sz="3600" b="1">
                <a:solidFill>
                  <a:srgbClr val="000099"/>
                </a:solidFill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ru-RU" sz="3600">
                <a:solidFill>
                  <a:srgbClr val="CC3300"/>
                </a:solidFill>
              </a:rPr>
              <a:t>☻</a:t>
            </a:r>
            <a:r>
              <a:rPr lang="ru-RU" sz="3600"/>
              <a:t> </a:t>
            </a:r>
            <a:r>
              <a:rPr lang="ru-RU" sz="3600" b="1">
                <a:solidFill>
                  <a:srgbClr val="000099"/>
                </a:solidFill>
              </a:rPr>
              <a:t>промышленная	– </a:t>
            </a:r>
            <a:r>
              <a:rPr lang="en-US" sz="3600" b="1">
                <a:solidFill>
                  <a:srgbClr val="000099"/>
                </a:solidFill>
              </a:rPr>
              <a:t>“ –</a:t>
            </a:r>
            <a:r>
              <a:rPr lang="en-US" sz="3600">
                <a:solidFill>
                  <a:srgbClr val="000099"/>
                </a:solidFill>
              </a:rPr>
              <a:t> </a:t>
            </a:r>
            <a:r>
              <a:rPr lang="ru-RU" sz="3600" b="1">
                <a:solidFill>
                  <a:srgbClr val="000099"/>
                </a:solidFill>
              </a:rPr>
              <a:t>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611188" y="476250"/>
            <a:ext cx="7993062" cy="5535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 sz="3600">
                <a:solidFill>
                  <a:srgbClr val="CC3300"/>
                </a:solidFill>
              </a:rPr>
              <a:t>☻</a:t>
            </a:r>
            <a:r>
              <a:rPr lang="ru-RU" sz="3600"/>
              <a:t> </a:t>
            </a:r>
            <a:r>
              <a:rPr lang="ru-RU" sz="3600" b="1">
                <a:solidFill>
                  <a:srgbClr val="000099"/>
                </a:solidFill>
              </a:rPr>
              <a:t>термическая безопасность</a:t>
            </a:r>
            <a:r>
              <a:rPr lang="en-US" sz="3600">
                <a:solidFill>
                  <a:srgbClr val="000099"/>
                </a:solidFill>
              </a:rPr>
              <a:t> </a:t>
            </a:r>
            <a:r>
              <a:rPr lang="ru-RU" sz="3600" b="1">
                <a:solidFill>
                  <a:srgbClr val="000099"/>
                </a:solidFill>
              </a:rPr>
              <a:t>;</a:t>
            </a:r>
          </a:p>
          <a:p>
            <a:pPr>
              <a:lnSpc>
                <a:spcPct val="110000"/>
              </a:lnSpc>
            </a:pPr>
            <a:r>
              <a:rPr lang="ru-RU" sz="3600">
                <a:solidFill>
                  <a:srgbClr val="CC3300"/>
                </a:solidFill>
              </a:rPr>
              <a:t>☻</a:t>
            </a:r>
            <a:r>
              <a:rPr lang="ru-RU" sz="3600"/>
              <a:t> </a:t>
            </a:r>
            <a:r>
              <a:rPr lang="ru-RU" sz="3600" b="1">
                <a:solidFill>
                  <a:srgbClr val="000099"/>
                </a:solidFill>
              </a:rPr>
              <a:t>химическая		– </a:t>
            </a:r>
            <a:r>
              <a:rPr lang="en-US" sz="3600" b="1">
                <a:solidFill>
                  <a:srgbClr val="000099"/>
                </a:solidFill>
              </a:rPr>
              <a:t>“ –</a:t>
            </a:r>
            <a:r>
              <a:rPr lang="en-US" sz="3600">
                <a:solidFill>
                  <a:srgbClr val="000099"/>
                </a:solidFill>
              </a:rPr>
              <a:t> </a:t>
            </a:r>
            <a:r>
              <a:rPr lang="ru-RU" sz="3600" b="1">
                <a:solidFill>
                  <a:srgbClr val="000099"/>
                </a:solidFill>
              </a:rPr>
              <a:t>;</a:t>
            </a:r>
            <a:r>
              <a:rPr lang="ru-RU" sz="3600" b="1">
                <a:solidFill>
                  <a:schemeClr val="accent2"/>
                </a:solidFill>
              </a:rPr>
              <a:t>                      </a:t>
            </a:r>
            <a:r>
              <a:rPr lang="ru-RU" sz="3600">
                <a:solidFill>
                  <a:srgbClr val="CC3300"/>
                </a:solidFill>
              </a:rPr>
              <a:t>☻</a:t>
            </a:r>
            <a:r>
              <a:rPr lang="ru-RU" sz="3600"/>
              <a:t> </a:t>
            </a:r>
            <a:r>
              <a:rPr lang="ru-RU" sz="3600" b="1">
                <a:solidFill>
                  <a:srgbClr val="000099"/>
                </a:solidFill>
              </a:rPr>
              <a:t>электрическая	– </a:t>
            </a:r>
            <a:r>
              <a:rPr lang="en-US" sz="3600" b="1">
                <a:solidFill>
                  <a:srgbClr val="000099"/>
                </a:solidFill>
              </a:rPr>
              <a:t>“ –</a:t>
            </a:r>
            <a:r>
              <a:rPr lang="ru-RU" sz="3600" b="1">
                <a:solidFill>
                  <a:schemeClr val="accent2"/>
                </a:solidFill>
              </a:rPr>
              <a:t> </a:t>
            </a:r>
            <a:r>
              <a:rPr lang="en-US" sz="3600"/>
              <a:t> </a:t>
            </a:r>
            <a:r>
              <a:rPr lang="ru-RU" sz="3600"/>
              <a:t>                       </a:t>
            </a:r>
            <a:r>
              <a:rPr lang="ru-RU" sz="3600">
                <a:solidFill>
                  <a:srgbClr val="CC3300"/>
                </a:solidFill>
              </a:rPr>
              <a:t>☻ </a:t>
            </a:r>
            <a:r>
              <a:rPr lang="ru-RU" sz="3600" b="1">
                <a:solidFill>
                  <a:srgbClr val="000099"/>
                </a:solidFill>
              </a:rPr>
              <a:t>ядерная и радиационная   – </a:t>
            </a:r>
            <a:r>
              <a:rPr lang="en-US" sz="3600" b="1">
                <a:solidFill>
                  <a:srgbClr val="000099"/>
                </a:solidFill>
              </a:rPr>
              <a:t>“ –</a:t>
            </a:r>
            <a:r>
              <a:rPr lang="ru-RU" sz="3600"/>
              <a:t>    </a:t>
            </a:r>
            <a:r>
              <a:rPr lang="ru-RU" sz="3600">
                <a:solidFill>
                  <a:srgbClr val="CC3300"/>
                </a:solidFill>
              </a:rPr>
              <a:t>☻ </a:t>
            </a:r>
            <a:r>
              <a:rPr lang="ru-RU" sz="3600" b="1">
                <a:solidFill>
                  <a:srgbClr val="000099"/>
                </a:solidFill>
              </a:rPr>
              <a:t>электромагнитная совместимость в части обеспечения безопасности работы приборов и оборудования;</a:t>
            </a:r>
            <a:r>
              <a:rPr lang="ru-RU" sz="3600" b="1">
                <a:solidFill>
                  <a:schemeClr val="accent2"/>
                </a:solidFill>
              </a:rPr>
              <a:t>  </a:t>
            </a:r>
            <a:r>
              <a:rPr lang="ru-RU" sz="3600">
                <a:solidFill>
                  <a:srgbClr val="CC3300"/>
                </a:solidFill>
              </a:rPr>
              <a:t>☻ </a:t>
            </a:r>
            <a:r>
              <a:rPr lang="ru-RU" sz="3600" b="1">
                <a:solidFill>
                  <a:srgbClr val="000099"/>
                </a:solidFill>
              </a:rPr>
              <a:t>единство измерений;</a:t>
            </a:r>
          </a:p>
          <a:p>
            <a:pPr>
              <a:lnSpc>
                <a:spcPct val="110000"/>
              </a:lnSpc>
            </a:pPr>
            <a:r>
              <a:rPr lang="ru-RU" sz="3600">
                <a:solidFill>
                  <a:srgbClr val="CC3300"/>
                </a:solidFill>
              </a:rPr>
              <a:t>☻ </a:t>
            </a:r>
            <a:r>
              <a:rPr lang="ru-RU" sz="3200" b="1">
                <a:solidFill>
                  <a:srgbClr val="000099"/>
                </a:solidFill>
              </a:rPr>
              <a:t>др. виды безопасности (п.1 ст.6 ФЗ).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2"/>
          <p:cNvSpPr txBox="1">
            <a:spLocks noChangeArrowheads="1"/>
          </p:cNvSpPr>
          <p:nvPr/>
        </p:nvSpPr>
        <p:spPr bwMode="auto">
          <a:xfrm>
            <a:off x="468313" y="765175"/>
            <a:ext cx="8424862" cy="566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Содержание ТР:</a:t>
            </a:r>
            <a:r>
              <a:rPr lang="ru-RU" sz="3600" b="1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ru-RU" sz="3400" b="1">
                <a:solidFill>
                  <a:srgbClr val="CC3300"/>
                </a:solidFill>
              </a:rPr>
              <a:t>1</a:t>
            </a:r>
            <a:r>
              <a:rPr lang="ru-RU" sz="3600" b="1">
                <a:solidFill>
                  <a:schemeClr val="accent2"/>
                </a:solidFill>
              </a:rPr>
              <a:t>  </a:t>
            </a:r>
            <a:r>
              <a:rPr lang="ru-RU" sz="3400" b="1">
                <a:solidFill>
                  <a:srgbClr val="000099"/>
                </a:solidFill>
              </a:rPr>
              <a:t>С учетом степени риска причинения вреда устанавливаются </a:t>
            </a:r>
            <a:r>
              <a:rPr lang="ru-RU" sz="3400" b="1" u="sng">
                <a:solidFill>
                  <a:srgbClr val="000099"/>
                </a:solidFill>
              </a:rPr>
              <a:t>минимально необходимые требования по безопасности</a:t>
            </a:r>
            <a:r>
              <a:rPr lang="ru-RU" sz="3400" b="1">
                <a:solidFill>
                  <a:srgbClr val="000099"/>
                </a:solidFill>
              </a:rPr>
              <a:t> к продукции или к связанным с ними процессам проектирования (включая изыскания),  производства, строительства, монтажа, наладки, эксплуатации, хранения, перевозки, реализации и утилизации.</a:t>
            </a:r>
            <a:endParaRPr lang="ru-RU" sz="340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2"/>
          <p:cNvSpPr txBox="1">
            <a:spLocks noChangeArrowheads="1"/>
          </p:cNvSpPr>
          <p:nvPr/>
        </p:nvSpPr>
        <p:spPr bwMode="auto">
          <a:xfrm>
            <a:off x="827088" y="765175"/>
            <a:ext cx="7777162" cy="54308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800" b="1">
                <a:solidFill>
                  <a:srgbClr val="CC3300"/>
                </a:solidFill>
              </a:rPr>
              <a:t>2</a:t>
            </a:r>
            <a:r>
              <a:rPr lang="ru-RU" b="1">
                <a:solidFill>
                  <a:schemeClr val="accent2"/>
                </a:solidFill>
              </a:rPr>
              <a:t>  </a:t>
            </a:r>
            <a:r>
              <a:rPr lang="ru-RU" b="1" u="sng">
                <a:solidFill>
                  <a:srgbClr val="000099"/>
                </a:solidFill>
              </a:rPr>
              <a:t>М</a:t>
            </a:r>
            <a:r>
              <a:rPr lang="ru-RU" sz="3600" b="1" u="sng">
                <a:solidFill>
                  <a:srgbClr val="000099"/>
                </a:solidFill>
              </a:rPr>
              <a:t>инимально необходимые </a:t>
            </a:r>
            <a:r>
              <a:rPr lang="ru-RU" sz="3600" b="1">
                <a:solidFill>
                  <a:srgbClr val="000099"/>
                </a:solidFill>
              </a:rPr>
              <a:t>ветеринарно-санитарные и фитосанитарные меры в отношении</a:t>
            </a:r>
            <a:r>
              <a:rPr lang="ru-RU" sz="3600">
                <a:solidFill>
                  <a:srgbClr val="000099"/>
                </a:solidFill>
              </a:rPr>
              <a:t> </a:t>
            </a:r>
            <a:r>
              <a:rPr lang="ru-RU" sz="3600" b="1">
                <a:solidFill>
                  <a:srgbClr val="000099"/>
                </a:solidFill>
              </a:rPr>
              <a:t>продукции, в т.ч. ограничения ввоза, использования , хранения, перевозки, реализации и утилизации, которые обеспечивают биологическую безопасность.</a:t>
            </a:r>
          </a:p>
          <a:p>
            <a:pPr>
              <a:spcBef>
                <a:spcPct val="50000"/>
              </a:spcBef>
            </a:pPr>
            <a:endParaRPr lang="ru-RU" sz="3600" b="1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611188" y="765175"/>
            <a:ext cx="8281987" cy="569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3800" b="1">
                <a:solidFill>
                  <a:srgbClr val="CC3300"/>
                </a:solidFill>
              </a:rPr>
              <a:t>3</a:t>
            </a:r>
            <a:r>
              <a:rPr lang="ru-RU" sz="3600" b="1">
                <a:solidFill>
                  <a:schemeClr val="accent2"/>
                </a:solidFill>
              </a:rPr>
              <a:t>  </a:t>
            </a:r>
            <a:r>
              <a:rPr lang="ru-RU" sz="3600" b="1">
                <a:solidFill>
                  <a:srgbClr val="000099"/>
                </a:solidFill>
              </a:rPr>
              <a:t>Требования к характеристикам продукции или к связанным с ними процессами.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3800" b="1">
                <a:solidFill>
                  <a:srgbClr val="CC3300"/>
                </a:solidFill>
              </a:rPr>
              <a:t>4</a:t>
            </a:r>
            <a:r>
              <a:rPr lang="ru-RU" sz="3600" b="1">
                <a:solidFill>
                  <a:schemeClr val="accent2"/>
                </a:solidFill>
              </a:rPr>
              <a:t>  </a:t>
            </a:r>
            <a:r>
              <a:rPr lang="ru-RU" sz="3600" b="1">
                <a:solidFill>
                  <a:srgbClr val="000099"/>
                </a:solidFill>
              </a:rPr>
              <a:t>Правила идентификации объекта.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3800" b="1">
                <a:solidFill>
                  <a:srgbClr val="CC3300"/>
                </a:solidFill>
              </a:rPr>
              <a:t>5</a:t>
            </a:r>
            <a:r>
              <a:rPr lang="ru-RU" sz="3600" b="1">
                <a:solidFill>
                  <a:schemeClr val="accent2"/>
                </a:solidFill>
              </a:rPr>
              <a:t>  </a:t>
            </a:r>
            <a:r>
              <a:rPr lang="ru-RU" sz="3600" b="1">
                <a:solidFill>
                  <a:srgbClr val="000099"/>
                </a:solidFill>
              </a:rPr>
              <a:t>Правила и формы оценки соответствия,  в т.ч. </a:t>
            </a:r>
            <a:r>
              <a:rPr lang="ru-RU" sz="3600" b="1" u="sng">
                <a:solidFill>
                  <a:srgbClr val="000099"/>
                </a:solidFill>
              </a:rPr>
              <a:t>могут содержаться</a:t>
            </a:r>
            <a:r>
              <a:rPr lang="ru-RU" sz="3600" b="1">
                <a:solidFill>
                  <a:srgbClr val="000099"/>
                </a:solidFill>
              </a:rPr>
              <a:t> схемы подтверждения соответствия, требования к терминологии, упаковке, маркировке и правилам их нанесения.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Новая презентация">
  <a:themeElements>
    <a:clrScheme name="Новая презентация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Новая презентация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Новая презентаци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Новая презентация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2243</TotalTime>
  <Words>1049</Words>
  <Application>Microsoft Office PowerPoint</Application>
  <PresentationFormat>Экран (4:3)</PresentationFormat>
  <Paragraphs>111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Новая презентация</vt:lpstr>
      <vt:lpstr>МЕТРОЛОГИЯ, СТАНДАРТИЗАЦИЯ И СЕРТИФИКАЦИЯ</vt:lpstr>
      <vt:lpstr>Цель и задачи дисциплины: </vt:lpstr>
      <vt:lpstr>Разделы дисциплины: </vt:lpstr>
      <vt:lpstr>Основная литература</vt:lpstr>
      <vt:lpstr>Дополнительная литература</vt:lpstr>
      <vt:lpstr>Лекция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Техническое регулирование в МСС</vt:lpstr>
      <vt:lpstr>Объекты технического регулирования,                         к которым предъявляют                   обязательные требования:</vt:lpstr>
      <vt:lpstr>Объекты технического регулирования, к которым предъявляют требования, принимаемые на добровольной основе:</vt:lpstr>
      <vt:lpstr>Презентация PowerPoint</vt:lpstr>
      <vt:lpstr>Под действие закона не подпадают: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Ямщиков Леонид Федрович</dc:creator>
  <cp:lastModifiedBy>Арман Берікболұлы</cp:lastModifiedBy>
  <cp:revision>81</cp:revision>
  <dcterms:created xsi:type="dcterms:W3CDTF">2002-06-18T11:40:12Z</dcterms:created>
  <dcterms:modified xsi:type="dcterms:W3CDTF">2020-01-29T07:36:27Z</dcterms:modified>
</cp:coreProperties>
</file>